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0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76" r:id="rId10"/>
    <p:sldId id="265" r:id="rId11"/>
    <p:sldId id="266" r:id="rId12"/>
    <p:sldId id="267" r:id="rId13"/>
    <p:sldId id="282" r:id="rId14"/>
    <p:sldId id="277" r:id="rId15"/>
    <p:sldId id="298" r:id="rId16"/>
    <p:sldId id="300" r:id="rId17"/>
    <p:sldId id="281" r:id="rId18"/>
    <p:sldId id="280" r:id="rId19"/>
    <p:sldId id="279" r:id="rId20"/>
    <p:sldId id="286" r:id="rId21"/>
    <p:sldId id="284" r:id="rId22"/>
    <p:sldId id="283" r:id="rId23"/>
    <p:sldId id="278" r:id="rId24"/>
    <p:sldId id="285" r:id="rId25"/>
    <p:sldId id="301" r:id="rId26"/>
    <p:sldId id="287" r:id="rId27"/>
    <p:sldId id="290" r:id="rId28"/>
    <p:sldId id="291" r:id="rId29"/>
    <p:sldId id="292" r:id="rId30"/>
    <p:sldId id="297" r:id="rId31"/>
    <p:sldId id="271" r:id="rId32"/>
    <p:sldId id="272" r:id="rId33"/>
    <p:sldId id="273" r:id="rId34"/>
    <p:sldId id="274" r:id="rId35"/>
    <p:sldId id="294" r:id="rId36"/>
    <p:sldId id="295" r:id="rId37"/>
    <p:sldId id="268" r:id="rId38"/>
    <p:sldId id="275" r:id="rId39"/>
  </p:sldIdLst>
  <p:sldSz cx="9144000" cy="6858000" type="screen4x3"/>
  <p:notesSz cx="6797675" cy="9926638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E00"/>
    <a:srgbClr val="4F9900"/>
    <a:srgbClr val="5151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368" autoAdjust="0"/>
    <p:restoredTop sz="94709" autoAdjust="0"/>
  </p:normalViewPr>
  <p:slideViewPr>
    <p:cSldViewPr>
      <p:cViewPr varScale="1">
        <p:scale>
          <a:sx n="115" d="100"/>
          <a:sy n="115" d="100"/>
        </p:scale>
        <p:origin x="111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3402" y="-84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14" tIns="45708" rIns="91414" bIns="4570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14" tIns="45708" rIns="91414" bIns="4570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E8B317B-B0FC-498F-9F5D-E4184DAF07D2}" type="datetimeFigureOut">
              <a:rPr lang="pt-BR"/>
              <a:pPr>
                <a:defRPr/>
              </a:pPr>
              <a:t>05/02/2020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4" tIns="45708" rIns="91414" bIns="45708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14" tIns="45708" rIns="91414" bIns="45708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14" tIns="45708" rIns="91414" bIns="4570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14" tIns="45708" rIns="91414" bIns="4570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38D9FDB1-8574-43EF-B73E-F2F84BEDD7F3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563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1E64BA5-01F7-4BC1-AB34-E70855289509}" type="slidenum">
              <a:rPr lang="pt-BR" altLang="pt-BR">
                <a:latin typeface="Calibri" panose="020F0502020204030204" pitchFamily="34" charset="0"/>
              </a:rPr>
              <a:pPr eaLnBrk="1" hangingPunct="1"/>
              <a:t>15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563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1E64BA5-01F7-4BC1-AB34-E70855289509}" type="slidenum">
              <a:rPr lang="pt-BR" altLang="pt-BR">
                <a:latin typeface="Calibri" panose="020F0502020204030204" pitchFamily="34" charset="0"/>
              </a:rPr>
              <a:pPr eaLnBrk="1" hangingPunct="1"/>
              <a:t>16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354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532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86C6D53-EBF8-4AAF-92F4-F064AFE5B23F}" type="slidenum">
              <a:rPr lang="pt-BR" altLang="pt-BR">
                <a:latin typeface="Calibri" panose="020F0502020204030204" pitchFamily="34" charset="0"/>
              </a:rPr>
              <a:pPr eaLnBrk="1" hangingPunct="1"/>
              <a:t>17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563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1E64BA5-01F7-4BC1-AB34-E70855289509}" type="slidenum">
              <a:rPr lang="pt-BR" altLang="pt-BR">
                <a:latin typeface="Calibri" panose="020F0502020204030204" pitchFamily="34" charset="0"/>
              </a:rPr>
              <a:pPr eaLnBrk="1" hangingPunct="1"/>
              <a:t>25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896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5496" y="620689"/>
            <a:ext cx="6048672" cy="1080119"/>
          </a:xfrm>
          <a:prstGeom prst="roundRect">
            <a:avLst/>
          </a:prstGeom>
          <a:noFill/>
          <a:ln>
            <a:noFill/>
          </a:ln>
        </p:spPr>
        <p:txBody>
          <a:bodyPr/>
          <a:lstStyle>
            <a:lvl1pPr>
              <a:defRPr sz="2900"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156176" y="620688"/>
            <a:ext cx="2952328" cy="1080120"/>
          </a:xfrm>
          <a:prstGeom prst="round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52581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5" descr="logo eefe 2016 25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6064250"/>
            <a:ext cx="16383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ound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079A9-9219-49D9-B73B-40C982427092}" type="datetimeFigureOut">
              <a:rPr lang="pt-BR"/>
              <a:pPr>
                <a:defRPr/>
              </a:pPr>
              <a:t>05/02/2020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C432B94-819C-4EA0-8364-A7A15FEA18D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69844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5" descr="Cartaz - Entrad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788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6" descr="logo eefe 2016 250px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6064250"/>
            <a:ext cx="16383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ço Reservado para Conteúdo 13"/>
          <p:cNvSpPr>
            <a:spLocks noGrp="1"/>
          </p:cNvSpPr>
          <p:nvPr>
            <p:ph sz="quarter" idx="10"/>
          </p:nvPr>
        </p:nvSpPr>
        <p:spPr>
          <a:xfrm>
            <a:off x="0" y="4005833"/>
            <a:ext cx="3563938" cy="2015455"/>
          </a:xfrm>
          <a:prstGeom prst="round1Rect">
            <a:avLst>
              <a:gd name="adj" fmla="val 9328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8703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8727468" cy="634082"/>
          </a:xfrm>
          <a:prstGeom prst="round1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/>
          <a:lstStyle>
            <a:lvl1pPr algn="r">
              <a:defRPr>
                <a:effectLst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2372" y="1600200"/>
            <a:ext cx="8229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57E08-88CA-4EDC-8DDE-40E207F90BB5}" type="datetimeFigureOut">
              <a:rPr lang="pt-BR"/>
              <a:pPr>
                <a:defRPr/>
              </a:pPr>
              <a:t>05/02/2020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2DFED710-2DD3-4B06-A214-48C8F2E620C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65891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5" descr="logo eefe 2016-01.jpg"/>
          <p:cNvPicPr>
            <a:picLocks noChangeAspect="1"/>
          </p:cNvPicPr>
          <p:nvPr userDrawn="1"/>
        </p:nvPicPr>
        <p:blipFill>
          <a:blip r:embed="rId2">
            <a:lum bright="2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3375"/>
            <a:ext cx="7659687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5576" y="4869160"/>
            <a:ext cx="7772400" cy="786011"/>
          </a:xfrm>
          <a:prstGeom prst="roundRect">
            <a:avLst/>
          </a:prstGeom>
          <a:solidFill>
            <a:schemeClr val="accent3">
              <a:alpha val="95000"/>
            </a:schemeClr>
          </a:solidFill>
        </p:spPr>
        <p:txBody>
          <a:bodyPr anchor="b"/>
          <a:lstStyle>
            <a:lvl1pPr algn="r">
              <a:defRPr sz="4000" b="1" cap="all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7700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5" descr="logo eefe 2016 25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6064250"/>
            <a:ext cx="16383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8722296" cy="706090"/>
          </a:xfr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/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622A6-BD96-4DD6-82EA-1F27B18763DE}" type="datetimeFigureOut">
              <a:rPr lang="pt-BR"/>
              <a:pPr>
                <a:defRPr/>
              </a:pPr>
              <a:t>05/02/2020</a:t>
            </a:fld>
            <a:endParaRPr lang="pt-BR"/>
          </a:p>
        </p:txBody>
      </p:sp>
      <p:sp>
        <p:nvSpPr>
          <p:cNvPr id="7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6352823E-F52B-4D7F-ADF6-89B1F4C169B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24952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5" descr="logo eefe 2016 25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6064250"/>
            <a:ext cx="16383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8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13DA9-4640-4568-9AA9-FC55B7FFF1DB}" type="datetimeFigureOut">
              <a:rPr lang="pt-BR"/>
              <a:pPr>
                <a:defRPr/>
              </a:pPr>
              <a:t>05/02/2020</a:t>
            </a:fld>
            <a:endParaRPr lang="pt-BR"/>
          </a:p>
        </p:txBody>
      </p:sp>
      <p:sp>
        <p:nvSpPr>
          <p:cNvPr id="9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9A23B3D-DB96-4840-82B4-E212E641298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0589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5" descr="logo eefe 2016 25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6064250"/>
            <a:ext cx="16383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4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2095C-BC7E-46C9-B519-EB8993450636}" type="datetimeFigureOut">
              <a:rPr lang="pt-BR"/>
              <a:pPr>
                <a:defRPr/>
              </a:pPr>
              <a:t>05/02/2020</a:t>
            </a:fld>
            <a:endParaRPr lang="pt-BR"/>
          </a:p>
        </p:txBody>
      </p:sp>
      <p:sp>
        <p:nvSpPr>
          <p:cNvPr id="5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BAD9AA76-6EC0-4F1A-B6BE-20420E11E29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34645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5" descr="logo eefe 2016 25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6064250"/>
            <a:ext cx="16383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ound2Same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D4904-A776-44E8-9290-F5B62334A91D}" type="datetimeFigureOut">
              <a:rPr lang="pt-BR"/>
              <a:pPr>
                <a:defRPr/>
              </a:pPr>
              <a:t>05/02/2020</a:t>
            </a:fld>
            <a:endParaRPr lang="pt-BR"/>
          </a:p>
        </p:txBody>
      </p:sp>
      <p:sp>
        <p:nvSpPr>
          <p:cNvPr id="7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5A5B2311-47B8-436E-905F-2F08632172A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87463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5" descr="logo eefe 2016 25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6064250"/>
            <a:ext cx="16383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ound2Same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C23B7-2957-40E1-9EF6-AB583D34D5E9}" type="datetimeFigureOut">
              <a:rPr lang="pt-BR"/>
              <a:pPr>
                <a:defRPr/>
              </a:pPr>
              <a:t>05/02/2020</a:t>
            </a:fld>
            <a:endParaRPr lang="pt-BR"/>
          </a:p>
        </p:txBody>
      </p:sp>
      <p:sp>
        <p:nvSpPr>
          <p:cNvPr id="7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5BC0F48F-6FBF-4D3D-BD8D-2606838CA87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45227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5" descr="logo eefe 2016 25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6064250"/>
            <a:ext cx="16383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81565-204E-4198-8910-1DC0789C92E0}" type="datetimeFigureOut">
              <a:rPr lang="pt-BR"/>
              <a:pPr>
                <a:defRPr/>
              </a:pPr>
              <a:t>05/02/2020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FFE1971C-620F-49FB-997A-CC012AACF99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86123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0" y="260350"/>
            <a:ext cx="8721725" cy="706438"/>
          </a:xfrm>
          <a:prstGeom prst="round1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0E70449-2D2F-4BB9-A1A1-40803475508D}" type="datetimeFigureOut">
              <a:rPr lang="pt-BR"/>
              <a:pPr>
                <a:defRPr/>
              </a:pPr>
              <a:t>05/02/2020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 kern="1200">
          <a:ln w="18415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Corbel" pitchFamily="34" charset="0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itchFamily="34" charset="0"/>
        </a:defRPr>
      </a:lvl9pPr>
    </p:titleStyle>
    <p:bodyStyle>
      <a:lvl1pPr marL="342900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28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1pPr>
      <a:lvl2pPr marL="742950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28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43000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24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3pPr>
      <a:lvl4pPr marL="1600200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20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4pPr>
      <a:lvl5pPr marL="2057400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20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mtClean="0"/>
              <a:t>Escola de Educação Física e Esporte</a:t>
            </a:r>
            <a:endParaRPr lang="pt-BR" dirty="0"/>
          </a:p>
        </p:txBody>
      </p:sp>
      <p:sp>
        <p:nvSpPr>
          <p:cNvPr id="13315" name="Subtítulo 2"/>
          <p:cNvSpPr>
            <a:spLocks noGrp="1"/>
          </p:cNvSpPr>
          <p:nvPr>
            <p:ph type="subTitle" idx="1"/>
          </p:nvPr>
        </p:nvSpPr>
        <p:spPr>
          <a:xfrm>
            <a:off x="6156325" y="620713"/>
            <a:ext cx="2952750" cy="1079500"/>
          </a:xfrm>
        </p:spPr>
        <p:txBody>
          <a:bodyPr/>
          <a:lstStyle/>
          <a:p>
            <a:pPr eaLnBrk="1" hangingPunct="1"/>
            <a:r>
              <a:rPr lang="pt-BR" altLang="pt-BR" smtClean="0"/>
              <a:t>Universidade de</a:t>
            </a:r>
            <a:br>
              <a:rPr lang="pt-BR" altLang="pt-BR" smtClean="0"/>
            </a:br>
            <a:r>
              <a:rPr lang="pt-BR" altLang="pt-BR" smtClean="0"/>
              <a:t>São Paulo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err="1" smtClean="0"/>
              <a:t>Pós-graduação</a:t>
            </a:r>
            <a:endParaRPr lang="pt-BR" dirty="0"/>
          </a:p>
        </p:txBody>
      </p:sp>
      <p:pic>
        <p:nvPicPr>
          <p:cNvPr id="22531" name="Espaço Reservado para Conteúdo 6" descr="2011-01-24- Lapse (7).jpg"/>
          <p:cNvPicPr>
            <a:picLocks noGrp="1" noChangeAspect="1"/>
          </p:cNvPicPr>
          <p:nvPr>
            <p:ph sz="half" idx="1"/>
          </p:nvPr>
        </p:nvPicPr>
        <p:blipFill>
          <a:blip r:embed="rId2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360613"/>
            <a:ext cx="4038600" cy="3028950"/>
          </a:xfrm>
        </p:spPr>
      </p:pic>
      <p:sp>
        <p:nvSpPr>
          <p:cNvPr id="22532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00563" y="2060575"/>
            <a:ext cx="4498975" cy="3629025"/>
          </a:xfrm>
        </p:spPr>
        <p:txBody>
          <a:bodyPr/>
          <a:lstStyle/>
          <a:p>
            <a:pPr marL="0" eaLnBrk="1" hangingPunct="1"/>
            <a:r>
              <a:rPr lang="pt-BR" altLang="pt-BR" smtClean="0"/>
              <a:t>Áreas de Concentração</a:t>
            </a:r>
          </a:p>
          <a:p>
            <a:pPr marL="0" eaLnBrk="1" hangingPunct="1"/>
            <a:r>
              <a:rPr lang="pt-BR" altLang="pt-BR" sz="1700" i="1" smtClean="0"/>
              <a:t>(mestrado e doutorado)</a:t>
            </a:r>
          </a:p>
          <a:p>
            <a:pPr marL="0" eaLnBrk="1" hangingPunct="1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pt-BR" altLang="pt-BR" sz="1700" smtClean="0"/>
              <a:t> Estudos Biodinâmicos da Educação Física e Esporte</a:t>
            </a:r>
            <a:br>
              <a:rPr lang="pt-BR" altLang="pt-BR" sz="1700" smtClean="0"/>
            </a:br>
            <a:endParaRPr lang="pt-BR" altLang="pt-BR" sz="1700" smtClean="0"/>
          </a:p>
          <a:p>
            <a:pPr marL="0" eaLnBrk="1" hangingPunct="1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pt-BR" altLang="pt-BR" sz="1700" smtClean="0"/>
              <a:t> Estudos Socioculturais e Comportamentais da Educação Física e Esporte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50825" y="2133600"/>
            <a:ext cx="3384550" cy="373063"/>
          </a:xfrm>
          <a:prstGeom prst="round2Diag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i="1" dirty="0"/>
              <a:t>Avaliação Capes: 7  (escola de 1 a 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pesquisa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Pesquisa</a:t>
            </a:r>
            <a:endParaRPr lang="pt-BR" dirty="0"/>
          </a:p>
        </p:txBody>
      </p:sp>
      <p:pic>
        <p:nvPicPr>
          <p:cNvPr id="24579" name="Espaço Reservado para Conteúdo 12" descr="2011-01-20- Ladesp (10)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268413"/>
            <a:ext cx="3779837" cy="5040312"/>
          </a:xfrm>
        </p:spPr>
      </p:pic>
      <p:sp>
        <p:nvSpPr>
          <p:cNvPr id="11" name="Espaço Reservado para Texto 3"/>
          <p:cNvSpPr txBox="1">
            <a:spLocks/>
          </p:cNvSpPr>
          <p:nvPr/>
        </p:nvSpPr>
        <p:spPr>
          <a:xfrm>
            <a:off x="3609975" y="1844675"/>
            <a:ext cx="5111750" cy="3168650"/>
          </a:xfrm>
          <a:prstGeom prst="round2Diag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8000" tIns="0" rIns="0" bIns="0"/>
          <a:lstStyle/>
          <a:p>
            <a:pPr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A pesquisa é uma das grandes prioridades da Escola de Educação Física e Esporte.</a:t>
            </a:r>
          </a:p>
          <a:p>
            <a:pPr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Os estudos são desenvolvidos nos Laboratórios e Grupos de Pesquisa, envolvendo corpo docente, discente, pesquisadores e técnicos especializados.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2400" dirty="0" smtClean="0"/>
              <a:t>Laboratório de Determinantes Energéticos</a:t>
            </a:r>
            <a:br>
              <a:rPr lang="pt-BR" sz="2400" dirty="0" smtClean="0"/>
            </a:br>
            <a:r>
              <a:rPr lang="pt-BR" sz="2400" dirty="0" smtClean="0"/>
              <a:t> de Desempenho Esportivo (</a:t>
            </a:r>
            <a:r>
              <a:rPr lang="pt-BR" sz="2400" dirty="0" err="1" smtClean="0"/>
              <a:t>Ladesp</a:t>
            </a:r>
            <a:r>
              <a:rPr lang="pt-BR" sz="2400" dirty="0" smtClean="0"/>
              <a:t>)</a:t>
            </a:r>
            <a:endParaRPr lang="en-US" sz="24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250825" y="1196975"/>
            <a:ext cx="5257800" cy="5327650"/>
          </a:xfrm>
        </p:spPr>
        <p:txBody>
          <a:bodyPr rtlCol="0">
            <a:noAutofit/>
          </a:bodyPr>
          <a:lstStyle/>
          <a:p>
            <a:pPr marL="685800" indent="-34290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Linhas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Pesquisa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712788" indent="-354013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Avaliação de Resistência / </a:t>
            </a:r>
            <a:r>
              <a:rPr lang="pt-BR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Endurance</a:t>
            </a:r>
            <a:endParaRPr lang="pt-BR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12788" indent="-354013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Composição Corporal de Esportistas</a:t>
            </a:r>
          </a:p>
          <a:p>
            <a:pPr marL="712788" indent="-354013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Condicionamento Físico</a:t>
            </a:r>
          </a:p>
          <a:p>
            <a:pPr marL="712788" indent="-354013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Desempenho Esportivo</a:t>
            </a:r>
          </a:p>
          <a:p>
            <a:pPr marL="712788" indent="-354013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Esporte e Deficiência</a:t>
            </a:r>
          </a:p>
          <a:p>
            <a:pPr marL="712788" indent="-354013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85800" indent="-34290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Coordenador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685800" indent="-34290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Prof. Dr. </a:t>
            </a: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Rômulo Cássio de Moraes </a:t>
            </a:r>
            <a:r>
              <a:rPr lang="pt-BR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Bertuzzi</a:t>
            </a: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85800" indent="-34290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85800" indent="-34290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Grupos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estudo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vinculados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717550" indent="-37465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Lutas, Artes Marciais e Modalidades de Combate;</a:t>
            </a:r>
          </a:p>
          <a:p>
            <a:pPr marL="717550" indent="-37465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Avaliação Biológica do Esporte;</a:t>
            </a:r>
          </a:p>
          <a:p>
            <a:pPr marL="717550" indent="-37465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Planejamento e Monitoramento do Treinamento Físico e Esportivo.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85800" indent="-34290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0724" name="Espaço Reservado para Conteúdo 7" descr="2011-03-04- Ladesp Coleta (11).jpg"/>
          <p:cNvPicPr>
            <a:picLocks noGrp="1" noChangeAspect="1"/>
          </p:cNvPicPr>
          <p:nvPr>
            <p:ph sz="half" idx="2"/>
          </p:nvPr>
        </p:nvPicPr>
        <p:blipFill>
          <a:blip r:embed="rId2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6" b="19408"/>
          <a:stretch>
            <a:fillRect/>
          </a:stretch>
        </p:blipFill>
        <p:spPr>
          <a:xfrm>
            <a:off x="5795963" y="1125538"/>
            <a:ext cx="2879725" cy="2663825"/>
          </a:xfrm>
        </p:spPr>
      </p:pic>
      <p:pic>
        <p:nvPicPr>
          <p:cNvPr id="30725" name="Imagem 7" descr="2011-03-29- ladesp (3).jpg"/>
          <p:cNvPicPr>
            <a:picLocks noChangeAspect="1"/>
          </p:cNvPicPr>
          <p:nvPr/>
        </p:nvPicPr>
        <p:blipFill>
          <a:blip r:embed="rId3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860800"/>
            <a:ext cx="28797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2400" dirty="0" smtClean="0"/>
              <a:t>Laboratório de Adaptação ao Treinamento de Força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250825" y="1341438"/>
            <a:ext cx="5113338" cy="2232025"/>
          </a:xfrm>
        </p:spPr>
        <p:txBody>
          <a:bodyPr rtlCol="0">
            <a:noAutofit/>
          </a:bodyPr>
          <a:lstStyle/>
          <a:p>
            <a:pPr marL="685800" indent="-34290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Linhas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Pesquisa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168275" indent="282575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Adaptações Neuromusculares ao Treinamento de Força;</a:t>
            </a:r>
          </a:p>
          <a:p>
            <a:pPr marL="168275" indent="282575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Desempenho Esportivo;</a:t>
            </a:r>
          </a:p>
          <a:p>
            <a:pPr marL="168275" indent="282575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Modelos de Treinamento de Força;</a:t>
            </a:r>
          </a:p>
          <a:p>
            <a:pPr marL="168275" indent="282575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Efeitos terapêuticos do treinamento de força.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85800" indent="-34290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Coordenador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685800" indent="-34290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Prof. Dr. Hamilton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Roschel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5604" name="Imagem 4" descr="2011-03-05- Lab. Treinamento de Força (106)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1400175"/>
            <a:ext cx="3330575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0" y="260648"/>
            <a:ext cx="8722296" cy="70609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2400" dirty="0" smtClean="0"/>
              <a:t>Laboratório de Gestão, Políticas, Marketing e Comunicação em Esporte e Educação Física (</a:t>
            </a:r>
            <a:r>
              <a:rPr lang="pt-BR" sz="2400" dirty="0" err="1" smtClean="0"/>
              <a:t>Lagecom</a:t>
            </a:r>
            <a:r>
              <a:rPr lang="pt-BR" sz="2400" dirty="0" smtClean="0"/>
              <a:t>)</a:t>
            </a:r>
            <a:endParaRPr lang="en-US" sz="2400" dirty="0"/>
          </a:p>
        </p:txBody>
      </p:sp>
      <p:sp>
        <p:nvSpPr>
          <p:cNvPr id="38915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250825" y="1592263"/>
            <a:ext cx="4753223" cy="3708945"/>
          </a:xfrm>
        </p:spPr>
        <p:txBody>
          <a:bodyPr/>
          <a:lstStyle/>
          <a:p>
            <a:pPr marL="685800" indent="-342900" eaLnBrk="1" hangingPunct="1">
              <a:lnSpc>
                <a:spcPct val="170000"/>
              </a:lnSpc>
            </a:pPr>
            <a:r>
              <a:rPr lang="en-US" altLang="pt-BR" sz="1400" b="1" dirty="0" err="1" smtClean="0"/>
              <a:t>Linha</a:t>
            </a:r>
            <a:r>
              <a:rPr lang="en-US" altLang="pt-BR" sz="1400" b="1" dirty="0" smtClean="0"/>
              <a:t> de </a:t>
            </a:r>
            <a:r>
              <a:rPr lang="en-US" altLang="pt-BR" sz="1400" b="1" dirty="0" err="1" smtClean="0"/>
              <a:t>pesquisa</a:t>
            </a:r>
            <a:r>
              <a:rPr lang="en-US" altLang="pt-BR" sz="1400" b="1" dirty="0" smtClean="0"/>
              <a:t>:</a:t>
            </a:r>
          </a:p>
          <a:p>
            <a:pPr marL="685800" indent="-342900" eaLnBrk="1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pt-BR" altLang="pt-BR" sz="1400" dirty="0" smtClean="0"/>
              <a:t>Gestão, Políticas, Marketing e Comunicação em Esporte e Educação Física.</a:t>
            </a:r>
            <a:endParaRPr lang="en-US" altLang="pt-BR" sz="1400" dirty="0" smtClean="0"/>
          </a:p>
          <a:p>
            <a:pPr marL="685800" indent="-342900" eaLnBrk="1" hangingPunct="1">
              <a:lnSpc>
                <a:spcPct val="170000"/>
              </a:lnSpc>
            </a:pPr>
            <a:endParaRPr lang="en-US" altLang="pt-BR" sz="1400" dirty="0" smtClean="0"/>
          </a:p>
          <a:p>
            <a:pPr marL="685800" indent="-342900" eaLnBrk="1" hangingPunct="1">
              <a:lnSpc>
                <a:spcPct val="170000"/>
              </a:lnSpc>
            </a:pPr>
            <a:r>
              <a:rPr lang="en-US" altLang="pt-BR" sz="1400" b="1" dirty="0" err="1" smtClean="0"/>
              <a:t>Coordenadores</a:t>
            </a:r>
            <a:r>
              <a:rPr lang="en-US" altLang="pt-BR" sz="1400" b="1" dirty="0" smtClean="0"/>
              <a:t>:</a:t>
            </a:r>
          </a:p>
          <a:p>
            <a:pPr marL="685800" indent="-342900" eaLnBrk="1" hangingPunct="1">
              <a:lnSpc>
                <a:spcPct val="170000"/>
              </a:lnSpc>
            </a:pPr>
            <a:r>
              <a:rPr lang="en-US" altLang="pt-BR" sz="1400" dirty="0" err="1" smtClean="0"/>
              <a:t>Profa</a:t>
            </a:r>
            <a:r>
              <a:rPr lang="en-US" altLang="pt-BR" sz="1400" dirty="0" smtClean="0"/>
              <a:t>. Dra. </a:t>
            </a:r>
            <a:r>
              <a:rPr lang="en-US" altLang="pt-BR" sz="1400" dirty="0" err="1" smtClean="0"/>
              <a:t>Flávia</a:t>
            </a:r>
            <a:r>
              <a:rPr lang="en-US" altLang="pt-BR" sz="1400" dirty="0" smtClean="0"/>
              <a:t> da Cunha Bastos</a:t>
            </a:r>
          </a:p>
          <a:p>
            <a:pPr marL="685800" indent="-342900" eaLnBrk="1" hangingPunct="1">
              <a:lnSpc>
                <a:spcPct val="170000"/>
              </a:lnSpc>
            </a:pPr>
            <a:r>
              <a:rPr lang="en-US" altLang="pt-BR" sz="1400" dirty="0" smtClean="0"/>
              <a:t>Prof. Dr. </a:t>
            </a:r>
            <a:r>
              <a:rPr lang="en-US" altLang="pt-BR" sz="1400" dirty="0" err="1" smtClean="0"/>
              <a:t>Ary</a:t>
            </a:r>
            <a:r>
              <a:rPr lang="en-US" altLang="pt-BR" sz="1400" dirty="0" smtClean="0"/>
              <a:t> José Rocco Junior</a:t>
            </a:r>
          </a:p>
          <a:p>
            <a:pPr marL="685800" indent="-342900" eaLnBrk="1" hangingPunct="1">
              <a:lnSpc>
                <a:spcPct val="170000"/>
              </a:lnSpc>
            </a:pPr>
            <a:endParaRPr lang="en-US" altLang="pt-BR" sz="1400" dirty="0" smtClean="0"/>
          </a:p>
          <a:p>
            <a:pPr marL="685800" indent="-342900" eaLnBrk="1" hangingPunct="1">
              <a:lnSpc>
                <a:spcPct val="170000"/>
              </a:lnSpc>
            </a:pPr>
            <a:r>
              <a:rPr lang="en-US" altLang="pt-BR" sz="1400" b="1" dirty="0" err="1" smtClean="0"/>
              <a:t>Grupos</a:t>
            </a:r>
            <a:r>
              <a:rPr lang="en-US" altLang="pt-BR" sz="1400" b="1" dirty="0" smtClean="0"/>
              <a:t> de </a:t>
            </a:r>
            <a:r>
              <a:rPr lang="en-US" altLang="pt-BR" sz="1400" b="1" dirty="0" err="1" smtClean="0"/>
              <a:t>pesquisa</a:t>
            </a:r>
            <a:r>
              <a:rPr lang="en-US" altLang="pt-BR" sz="1400" b="1" dirty="0" smtClean="0"/>
              <a:t> </a:t>
            </a:r>
            <a:r>
              <a:rPr lang="en-US" altLang="pt-BR" sz="1400" b="1" dirty="0" err="1" smtClean="0"/>
              <a:t>vinculados</a:t>
            </a:r>
            <a:r>
              <a:rPr lang="en-US" altLang="pt-BR" sz="1400" b="1" dirty="0" smtClean="0"/>
              <a:t>:</a:t>
            </a:r>
          </a:p>
          <a:p>
            <a:pPr marL="685800" indent="-342900" eaLnBrk="1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pt-BR" altLang="pt-BR" sz="1400" dirty="0" smtClean="0"/>
              <a:t>Gestão do Esporte;</a:t>
            </a:r>
          </a:p>
          <a:p>
            <a:pPr marL="685800" indent="-342900" eaLnBrk="1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pt-BR" altLang="pt-BR" sz="1400" dirty="0" smtClean="0"/>
              <a:t>Comunicação e Marketing no Esporte</a:t>
            </a:r>
            <a:endParaRPr lang="en-US" altLang="pt-BR" sz="1400" dirty="0" smtClean="0"/>
          </a:p>
          <a:p>
            <a:pPr marL="685800" indent="-342900" eaLnBrk="1" hangingPunct="1">
              <a:lnSpc>
                <a:spcPct val="170000"/>
              </a:lnSpc>
            </a:pPr>
            <a:endParaRPr lang="en-US" altLang="pt-BR" sz="1400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592263"/>
            <a:ext cx="2590414" cy="1729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0" y="260648"/>
            <a:ext cx="8722296" cy="70609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2400" dirty="0" err="1" smtClean="0"/>
              <a:t>NeuroSports</a:t>
            </a:r>
            <a:r>
              <a:rPr lang="pt-BR" sz="2400" dirty="0" smtClean="0"/>
              <a:t> </a:t>
            </a:r>
            <a:r>
              <a:rPr lang="pt-BR" sz="2400" dirty="0" err="1" smtClean="0"/>
              <a:t>Lab</a:t>
            </a:r>
            <a:endParaRPr lang="en-US" sz="2400" dirty="0"/>
          </a:p>
        </p:txBody>
      </p:sp>
      <p:sp>
        <p:nvSpPr>
          <p:cNvPr id="38915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250825" y="1268760"/>
            <a:ext cx="8065591" cy="5328591"/>
          </a:xfrm>
        </p:spPr>
        <p:txBody>
          <a:bodyPr/>
          <a:lstStyle/>
          <a:p>
            <a:pPr marL="685800" indent="-342900" eaLnBrk="1" hangingPunct="1">
              <a:lnSpc>
                <a:spcPct val="170000"/>
              </a:lnSpc>
            </a:pPr>
            <a:r>
              <a:rPr lang="pt-BR" altLang="pt-BR" sz="1300" b="1" dirty="0"/>
              <a:t>Linhas de Pesquisa</a:t>
            </a:r>
          </a:p>
          <a:p>
            <a:pPr marL="685800" indent="-342900" eaLnBrk="1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pt-BR" altLang="pt-BR" sz="1300" dirty="0" err="1" smtClean="0"/>
              <a:t>Neuromodulação</a:t>
            </a:r>
            <a:r>
              <a:rPr lang="pt-BR" altLang="pt-BR" sz="1300" dirty="0" smtClean="0"/>
              <a:t> </a:t>
            </a:r>
            <a:r>
              <a:rPr lang="pt-BR" altLang="pt-BR" sz="1300" dirty="0"/>
              <a:t>no esporte e exercício físico .</a:t>
            </a:r>
          </a:p>
          <a:p>
            <a:pPr marL="685800" indent="-342900" eaLnBrk="1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pt-BR" altLang="pt-BR" sz="1300" dirty="0"/>
              <a:t>Organização, estruturação, monitoramento e respostas de adaptação do processo de treinamento físico e esportivo; </a:t>
            </a:r>
          </a:p>
          <a:p>
            <a:pPr marL="685800" indent="-342900" eaLnBrk="1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pt-BR" altLang="pt-BR" sz="1300" dirty="0"/>
              <a:t>Relação entre estresse, infecções do trato respiratório superior, carga interna e carga externa;</a:t>
            </a:r>
          </a:p>
          <a:p>
            <a:pPr marL="685800" indent="-342900" eaLnBrk="1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pt-BR" altLang="pt-BR" sz="1300" dirty="0"/>
              <a:t>Respostas </a:t>
            </a:r>
            <a:r>
              <a:rPr lang="pt-BR" altLang="pt-BR" sz="1300" dirty="0" err="1"/>
              <a:t>neuro</a:t>
            </a:r>
            <a:r>
              <a:rPr lang="pt-BR" altLang="pt-BR" sz="1300" dirty="0"/>
              <a:t>-</a:t>
            </a:r>
            <a:r>
              <a:rPr lang="pt-BR" altLang="pt-BR" sz="1300" dirty="0" err="1"/>
              <a:t>imuno-endócrinas</a:t>
            </a:r>
            <a:r>
              <a:rPr lang="pt-BR" altLang="pt-BR" sz="1300" dirty="0"/>
              <a:t> agudas e crônicas no treinamento  esportivo;</a:t>
            </a:r>
          </a:p>
          <a:p>
            <a:pPr marL="685800" indent="-342900" eaLnBrk="1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pt-BR" altLang="pt-BR" sz="1300" dirty="0"/>
              <a:t>Fadiga e recuperação: fadiga mental, recuperação cerebral </a:t>
            </a:r>
            <a:r>
              <a:rPr lang="pt-BR" altLang="pt-BR" sz="1300" dirty="0" err="1"/>
              <a:t>edesempenho</a:t>
            </a:r>
            <a:r>
              <a:rPr lang="pt-BR" altLang="pt-BR" sz="1300" dirty="0"/>
              <a:t>;</a:t>
            </a:r>
          </a:p>
          <a:p>
            <a:pPr marL="685800" indent="-342900" eaLnBrk="1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pt-BR" altLang="pt-BR" sz="1300" dirty="0"/>
              <a:t>Análise de jogo e de desempenho no esporte</a:t>
            </a:r>
            <a:r>
              <a:rPr lang="pt-BR" altLang="pt-BR" sz="1300" dirty="0" smtClean="0"/>
              <a:t>.</a:t>
            </a:r>
            <a:endParaRPr lang="pt-BR" altLang="pt-BR" sz="1300" b="1" dirty="0"/>
          </a:p>
          <a:p>
            <a:pPr marL="685800" indent="-342900" eaLnBrk="1" hangingPunct="1">
              <a:lnSpc>
                <a:spcPct val="170000"/>
              </a:lnSpc>
            </a:pPr>
            <a:endParaRPr lang="en-US" sz="13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85800" indent="-342900" eaLnBrk="1" hangingPunct="1">
              <a:lnSpc>
                <a:spcPct val="170000"/>
              </a:lnSpc>
            </a:pPr>
            <a:r>
              <a:rPr lang="en-US" sz="13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Grupo</a:t>
            </a:r>
            <a:r>
              <a:rPr lang="en-US" sz="1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</a:t>
            </a:r>
            <a:r>
              <a:rPr lang="en-US" sz="13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pesquisa</a:t>
            </a: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vinculado</a:t>
            </a:r>
            <a:r>
              <a:rPr lang="en-US" sz="1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685800" indent="-342900" eaLnBrk="1" hangingPunct="1">
              <a:lnSpc>
                <a:spcPct val="170000"/>
              </a:lnSpc>
            </a:pPr>
            <a:r>
              <a:rPr lang="pt-BR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Grupo de Estudos e Pesquisas em Planejamento e Monitoramento do Treinamento Físico e Esportivo</a:t>
            </a:r>
            <a:endParaRPr lang="en-US" sz="13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85800" indent="-342900" eaLnBrk="1" hangingPunct="1">
              <a:lnSpc>
                <a:spcPct val="170000"/>
              </a:lnSpc>
            </a:pPr>
            <a:endParaRPr lang="pt-BR" altLang="pt-BR" sz="1300" b="1" dirty="0" smtClean="0"/>
          </a:p>
          <a:p>
            <a:pPr marL="685800" indent="-342900" eaLnBrk="1" hangingPunct="1">
              <a:lnSpc>
                <a:spcPct val="170000"/>
              </a:lnSpc>
            </a:pPr>
            <a:r>
              <a:rPr lang="pt-BR" altLang="pt-BR" sz="1300" b="1" dirty="0" smtClean="0"/>
              <a:t>Coordenador</a:t>
            </a:r>
            <a:endParaRPr lang="pt-BR" altLang="pt-BR" sz="1300" b="1" dirty="0"/>
          </a:p>
          <a:p>
            <a:pPr marL="685800" indent="-342900" eaLnBrk="1" hangingPunct="1">
              <a:lnSpc>
                <a:spcPct val="170000"/>
              </a:lnSpc>
            </a:pPr>
            <a:r>
              <a:rPr lang="pt-BR" altLang="pt-BR" sz="1300" dirty="0"/>
              <a:t>Prof. Dr. Alexandre Moreira</a:t>
            </a:r>
          </a:p>
          <a:p>
            <a:pPr marL="685800" indent="-342900" eaLnBrk="1" hangingPunct="1">
              <a:lnSpc>
                <a:spcPct val="170000"/>
              </a:lnSpc>
            </a:pP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85800" indent="-342900" eaLnBrk="1" hangingPunct="1">
              <a:lnSpc>
                <a:spcPct val="170000"/>
              </a:lnSpc>
            </a:pPr>
            <a:endParaRPr lang="pt-BR" altLang="pt-BR" sz="1400" dirty="0"/>
          </a:p>
          <a:p>
            <a:pPr marL="685800" indent="-342900" eaLnBrk="1" hangingPunct="1">
              <a:lnSpc>
                <a:spcPct val="170000"/>
              </a:lnSpc>
            </a:pPr>
            <a:endParaRPr lang="pt-BR" altLang="pt-BR" sz="1400" b="1" dirty="0"/>
          </a:p>
          <a:p>
            <a:pPr marL="685800" indent="-342900" eaLnBrk="1" hangingPunct="1">
              <a:lnSpc>
                <a:spcPct val="170000"/>
              </a:lnSpc>
            </a:pPr>
            <a:r>
              <a:rPr lang="pt-BR" altLang="pt-BR" sz="1400" b="1" dirty="0"/>
              <a:t> </a:t>
            </a:r>
          </a:p>
          <a:p>
            <a:pPr marL="685800" indent="-342900" eaLnBrk="1" hangingPunct="1">
              <a:lnSpc>
                <a:spcPct val="170000"/>
              </a:lnSpc>
            </a:pPr>
            <a:endParaRPr lang="pt-BR" altLang="pt-BR" sz="1400" b="1" dirty="0"/>
          </a:p>
        </p:txBody>
      </p:sp>
    </p:spTree>
    <p:extLst>
      <p:ext uri="{BB962C8B-B14F-4D97-AF65-F5344CB8AC3E}">
        <p14:creationId xmlns:p14="http://schemas.microsoft.com/office/powerpoint/2010/main" val="312782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2400" dirty="0" smtClean="0"/>
              <a:t>Laboratório de Biomecânica</a:t>
            </a:r>
            <a:endParaRPr lang="pt-BR" sz="2400" dirty="0"/>
          </a:p>
        </p:txBody>
      </p:sp>
      <p:sp>
        <p:nvSpPr>
          <p:cNvPr id="29699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250825" y="1341438"/>
            <a:ext cx="5113338" cy="4895850"/>
          </a:xfrm>
        </p:spPr>
        <p:txBody>
          <a:bodyPr/>
          <a:lstStyle/>
          <a:p>
            <a:pPr marL="685800" indent="-342900" eaLnBrk="1" hangingPunct="1">
              <a:lnSpc>
                <a:spcPct val="170000"/>
              </a:lnSpc>
            </a:pPr>
            <a:r>
              <a:rPr lang="en-US" altLang="pt-BR" sz="1400" b="1" smtClean="0"/>
              <a:t>Linhas de Pesquisa:</a:t>
            </a:r>
          </a:p>
          <a:p>
            <a:pPr marL="685800" indent="-342900" eaLnBrk="1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pt-BR" altLang="pt-BR" sz="1400" smtClean="0"/>
              <a:t>Forças Internas e Modelagem Biomecânica</a:t>
            </a:r>
          </a:p>
          <a:p>
            <a:pPr marL="685800" indent="-342900" eaLnBrk="1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pt-BR" altLang="pt-BR" sz="1400" smtClean="0"/>
              <a:t>Biomecânica da Locomoção</a:t>
            </a:r>
          </a:p>
          <a:p>
            <a:pPr marL="685800" indent="-342900" eaLnBrk="1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pt-BR" altLang="pt-BR" sz="1400" smtClean="0"/>
              <a:t>Biomecânica do Controle Postural</a:t>
            </a:r>
          </a:p>
          <a:p>
            <a:pPr marL="685800" indent="-342900" eaLnBrk="1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pt-BR" altLang="pt-BR" sz="1400" smtClean="0"/>
              <a:t>Biomecânica do Esporte</a:t>
            </a:r>
          </a:p>
          <a:p>
            <a:pPr marL="685800" indent="-342900" eaLnBrk="1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pt-BR" altLang="pt-BR" sz="1400" smtClean="0"/>
              <a:t>Instrumentação Aplicada à Biomecânica</a:t>
            </a:r>
          </a:p>
          <a:p>
            <a:pPr marL="685800" indent="-342900" eaLnBrk="1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pt-BR" altLang="pt-BR" sz="1400" smtClean="0"/>
              <a:t>Biomecânica do Calçado</a:t>
            </a:r>
          </a:p>
          <a:p>
            <a:pPr marL="685800" indent="-342900" eaLnBrk="1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endParaRPr lang="pt-BR" altLang="pt-BR" sz="1400" smtClean="0"/>
          </a:p>
          <a:p>
            <a:pPr marL="685800" indent="-342900" eaLnBrk="1" hangingPunct="1">
              <a:lnSpc>
                <a:spcPct val="170000"/>
              </a:lnSpc>
            </a:pPr>
            <a:r>
              <a:rPr lang="pt-BR" altLang="pt-BR" sz="1400" b="1" smtClean="0"/>
              <a:t>Coordenador:</a:t>
            </a:r>
          </a:p>
          <a:p>
            <a:pPr marL="685800" indent="-342900" eaLnBrk="1" hangingPunct="1">
              <a:lnSpc>
                <a:spcPct val="170000"/>
              </a:lnSpc>
            </a:pPr>
            <a:r>
              <a:rPr lang="pt-BR" altLang="pt-BR" sz="1400" smtClean="0"/>
              <a:t>Prof. Dr. Julio Cerca Serrão</a:t>
            </a:r>
            <a:endParaRPr lang="en-US" altLang="pt-BR" sz="1400" smtClean="0"/>
          </a:p>
        </p:txBody>
      </p:sp>
      <p:pic>
        <p:nvPicPr>
          <p:cNvPr id="29700" name="Imagem 4" descr="2012-02-13- alan fonteles no lab. biomecânica (hbo) 232.jpg"/>
          <p:cNvPicPr>
            <a:picLocks noChangeAspect="1"/>
          </p:cNvPicPr>
          <p:nvPr/>
        </p:nvPicPr>
        <p:blipFill>
          <a:blip r:embed="rId3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214438"/>
            <a:ext cx="3529013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Imagem 5" descr="2012-01-04 (8).jpg"/>
          <p:cNvPicPr>
            <a:picLocks noChangeAspect="1"/>
          </p:cNvPicPr>
          <p:nvPr/>
        </p:nvPicPr>
        <p:blipFill>
          <a:blip r:embed="rId4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076700"/>
            <a:ext cx="3529013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2400" dirty="0" smtClean="0"/>
              <a:t>Laboratório de Bioquímica e Biologia Molecular do Exercício</a:t>
            </a:r>
            <a:endParaRPr lang="pt-BR" sz="24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250825" y="1304925"/>
            <a:ext cx="5473700" cy="5219700"/>
          </a:xfrm>
        </p:spPr>
        <p:txBody>
          <a:bodyPr rtlCol="0">
            <a:noAutofit/>
          </a:bodyPr>
          <a:lstStyle/>
          <a:p>
            <a:pPr marL="685800" indent="-34290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Linhas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Pesquisa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712788" indent="-354013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Efeitos Agudos e Crônicos do Exercício no Sistema Cardiovascular;</a:t>
            </a:r>
          </a:p>
          <a:p>
            <a:pPr marL="712788" indent="-354013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Exercício Físico e Estresse </a:t>
            </a:r>
            <a:r>
              <a:rPr lang="pt-BR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Oxidativo</a:t>
            </a: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;</a:t>
            </a:r>
          </a:p>
          <a:p>
            <a:pPr marL="712788" indent="-354013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Inter-relação Hormônios Substratos Energéticos durante o Exercício Físico;</a:t>
            </a:r>
          </a:p>
          <a:p>
            <a:pPr marL="712788" indent="-354013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Treinamento Físico e Impacto Metabólico Provocado pela Ingestão de Glicose;</a:t>
            </a:r>
          </a:p>
          <a:p>
            <a:pPr marL="712788" indent="-354013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Aspectos Bioquímicos e Moleculares da Hipertrofia Cardíaca Induzida pelo Treinamento Físico.</a:t>
            </a:r>
          </a:p>
          <a:p>
            <a:pPr marL="712788" indent="-354013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Coordenadores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Profa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Dra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Edilamar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M. de Oliveira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Prof. Dr. Paulo Rizzo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Ramires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28676" name="Picture 2" descr="Z:\5 imagens\Fotos EEFE\Laboratórios\Fisiologia e Bioquímica\utforsk\img_93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9" r="29324"/>
          <a:stretch>
            <a:fillRect/>
          </a:stretch>
        </p:blipFill>
        <p:spPr bwMode="auto">
          <a:xfrm>
            <a:off x="5795963" y="1412875"/>
            <a:ext cx="2921000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2400" dirty="0" smtClean="0"/>
              <a:t>Laboratório de Controle Autonômico da Circulação</a:t>
            </a:r>
          </a:p>
        </p:txBody>
      </p:sp>
      <p:sp>
        <p:nvSpPr>
          <p:cNvPr id="27651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250825" y="2097088"/>
            <a:ext cx="3816350" cy="2663825"/>
          </a:xfrm>
        </p:spPr>
        <p:txBody>
          <a:bodyPr/>
          <a:lstStyle/>
          <a:p>
            <a:pPr marL="685800" indent="-342900" eaLnBrk="1" hangingPunct="1"/>
            <a:r>
              <a:rPr lang="pt-BR" altLang="pt-BR" sz="1400" b="1" smtClean="0"/>
              <a:t>Linhas de Pesquisa:</a:t>
            </a:r>
          </a:p>
          <a:p>
            <a:pPr marL="685800" indent="-342900" eaLnBrk="1" hangingPunct="1">
              <a:buFont typeface="Arial" panose="020B0604020202020204" pitchFamily="34" charset="0"/>
              <a:buChar char="•"/>
            </a:pPr>
            <a:r>
              <a:rPr lang="pt-BR" altLang="pt-BR" sz="1400" smtClean="0"/>
              <a:t>Efeitos agudos e crônicos do exercício no sistema cardiovascular;</a:t>
            </a:r>
          </a:p>
          <a:p>
            <a:pPr marL="685800" indent="-342900" eaLnBrk="1" hangingPunct="1">
              <a:buFont typeface="Arial" panose="020B0604020202020204" pitchFamily="34" charset="0"/>
              <a:buChar char="•"/>
            </a:pPr>
            <a:r>
              <a:rPr lang="pt-BR" altLang="pt-BR" sz="1400" smtClean="0"/>
              <a:t>Terapêutica para síndromes coronárias agudas. </a:t>
            </a:r>
          </a:p>
          <a:p>
            <a:pPr marL="685800" indent="-342900" eaLnBrk="1" hangingPunct="1"/>
            <a:endParaRPr lang="pt-BR" altLang="pt-BR" sz="1400" smtClean="0"/>
          </a:p>
          <a:p>
            <a:pPr marL="685800" indent="-342900" eaLnBrk="1" hangingPunct="1"/>
            <a:r>
              <a:rPr lang="pt-BR" altLang="pt-BR" sz="1400" b="1" smtClean="0"/>
              <a:t>Coordenadora:</a:t>
            </a:r>
          </a:p>
          <a:p>
            <a:pPr marL="685800" indent="-342900" eaLnBrk="1" hangingPunct="1"/>
            <a:r>
              <a:rPr lang="pt-BR" altLang="pt-BR" sz="1400" smtClean="0"/>
              <a:t>Profa. Dra. Maria Urbana Pinto Brandão</a:t>
            </a:r>
          </a:p>
          <a:p>
            <a:pPr marL="685800" indent="-342900" eaLnBrk="1" hangingPunct="1"/>
            <a:endParaRPr lang="en-US" altLang="pt-BR" sz="1400" smtClean="0"/>
          </a:p>
        </p:txBody>
      </p:sp>
      <p:pic>
        <p:nvPicPr>
          <p:cNvPr id="27652" name="Picture 2" descr="E:\Dados do usuário\Documents\Documentos\Fotos\Laboratórios\Feitos - 1\Laboratório de Controle Autonômico da Circulação\Laboratório de Controle Autonômico da Circulação (1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944688"/>
            <a:ext cx="3960813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A instituição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0" y="260648"/>
            <a:ext cx="8722296" cy="70609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2400" dirty="0" smtClean="0"/>
              <a:t>Laboratório de Fisiologia Celular e Molecular do Exercício</a:t>
            </a:r>
            <a:endParaRPr lang="en-US" sz="2400" dirty="0"/>
          </a:p>
        </p:txBody>
      </p:sp>
      <p:sp>
        <p:nvSpPr>
          <p:cNvPr id="34819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323850" y="1341438"/>
            <a:ext cx="7056438" cy="2303462"/>
          </a:xfrm>
        </p:spPr>
        <p:txBody>
          <a:bodyPr/>
          <a:lstStyle/>
          <a:p>
            <a:pPr marL="685800" indent="-342900" eaLnBrk="1" hangingPunct="1">
              <a:lnSpc>
                <a:spcPct val="170000"/>
              </a:lnSpc>
            </a:pPr>
            <a:r>
              <a:rPr lang="en-US" altLang="pt-BR" sz="1400" b="1" smtClean="0"/>
              <a:t>Linhas de Pesquisa:</a:t>
            </a:r>
          </a:p>
          <a:p>
            <a:pPr marL="685800" indent="-342900" eaLnBrk="1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pt-BR" altLang="pt-BR" sz="1400" smtClean="0"/>
              <a:t>Efeitos Agudos e Crônicos do Exercício no Sistema Cardiovascular</a:t>
            </a:r>
            <a:r>
              <a:rPr lang="en-US" altLang="pt-BR" sz="1400" smtClean="0"/>
              <a:t>;</a:t>
            </a:r>
          </a:p>
          <a:p>
            <a:pPr marL="685800" indent="-342900" eaLnBrk="1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altLang="pt-BR" sz="1400" smtClean="0"/>
              <a:t>Insuficiência Cardíaca e Miocardiopatia</a:t>
            </a:r>
          </a:p>
          <a:p>
            <a:pPr marL="685800" indent="-342900" eaLnBrk="1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endParaRPr lang="pt-BR" altLang="pt-BR" sz="1400" smtClean="0"/>
          </a:p>
          <a:p>
            <a:pPr marL="685800" indent="-342900" eaLnBrk="1" hangingPunct="1">
              <a:lnSpc>
                <a:spcPct val="170000"/>
              </a:lnSpc>
            </a:pPr>
            <a:r>
              <a:rPr lang="en-US" altLang="pt-BR" sz="1400" b="1" smtClean="0"/>
              <a:t>Coordenadora:</a:t>
            </a:r>
          </a:p>
          <a:p>
            <a:pPr marL="685800" indent="-342900" eaLnBrk="1" hangingPunct="1">
              <a:lnSpc>
                <a:spcPct val="170000"/>
              </a:lnSpc>
            </a:pPr>
            <a:r>
              <a:rPr lang="pt-BR" altLang="pt-BR" sz="1400" smtClean="0"/>
              <a:t>Profa. Dra. Patricia Chakur Brum</a:t>
            </a:r>
            <a:endParaRPr lang="en-US" altLang="pt-BR" sz="1400" smtClean="0"/>
          </a:p>
        </p:txBody>
      </p:sp>
      <p:pic>
        <p:nvPicPr>
          <p:cNvPr id="34820" name="Imagem 4" descr="2011-08-12- Laboratório de Fisiologia.JPG"/>
          <p:cNvPicPr>
            <a:picLocks noChangeAspect="1"/>
          </p:cNvPicPr>
          <p:nvPr/>
        </p:nvPicPr>
        <p:blipFill>
          <a:blip r:embed="rId2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860800"/>
            <a:ext cx="2898775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Imagem 5" descr="2012-01-04- Lab de Fisiologia (6).jpg"/>
          <p:cNvPicPr>
            <a:picLocks noChangeAspect="1"/>
          </p:cNvPicPr>
          <p:nvPr/>
        </p:nvPicPr>
        <p:blipFill>
          <a:blip r:embed="rId3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860800"/>
            <a:ext cx="3868737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2400" dirty="0" smtClean="0"/>
              <a:t>Laboratório de Reabilitação Cardiovascular e Fisiologia do Exercício</a:t>
            </a:r>
            <a:endParaRPr lang="en-US" sz="2400" dirty="0"/>
          </a:p>
        </p:txBody>
      </p:sp>
      <p:sp>
        <p:nvSpPr>
          <p:cNvPr id="32771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250825" y="2097088"/>
            <a:ext cx="4176713" cy="2663825"/>
          </a:xfrm>
        </p:spPr>
        <p:txBody>
          <a:bodyPr/>
          <a:lstStyle/>
          <a:p>
            <a:pPr marL="685800" indent="-342900" eaLnBrk="1" hangingPunct="1">
              <a:lnSpc>
                <a:spcPct val="170000"/>
              </a:lnSpc>
            </a:pPr>
            <a:r>
              <a:rPr lang="en-US" altLang="pt-BR" sz="1400" b="1" smtClean="0"/>
              <a:t>Linhas de Pesquisa:</a:t>
            </a:r>
          </a:p>
          <a:p>
            <a:pPr marL="685800" indent="-342900" eaLnBrk="1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pt-BR" altLang="pt-BR" sz="1400" smtClean="0"/>
              <a:t>Efeitos Agudo e Crônico do Exercício no Sistema Cardiovascular</a:t>
            </a:r>
          </a:p>
          <a:p>
            <a:pPr marL="685800" indent="-342900" eaLnBrk="1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pt-BR" altLang="pt-BR" sz="1400" smtClean="0"/>
              <a:t>Insuficiência Cardíaca e Miocardiopatia</a:t>
            </a:r>
          </a:p>
          <a:p>
            <a:pPr marL="685800" indent="-342900" eaLnBrk="1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endParaRPr lang="pt-BR" altLang="pt-BR" sz="1400" b="1" smtClean="0"/>
          </a:p>
          <a:p>
            <a:pPr marL="685800" indent="-342900" eaLnBrk="1" hangingPunct="1">
              <a:lnSpc>
                <a:spcPct val="170000"/>
              </a:lnSpc>
            </a:pPr>
            <a:r>
              <a:rPr lang="pt-BR" altLang="pt-BR" sz="1400" b="1" smtClean="0"/>
              <a:t>Coordenador:</a:t>
            </a:r>
          </a:p>
          <a:p>
            <a:pPr marL="685800" indent="-342900" eaLnBrk="1" hangingPunct="1">
              <a:lnSpc>
                <a:spcPct val="170000"/>
              </a:lnSpc>
            </a:pPr>
            <a:r>
              <a:rPr lang="pt-BR" altLang="pt-BR" sz="1400" smtClean="0"/>
              <a:t>Prof. Dr. Carlos Eduardo Negrão</a:t>
            </a:r>
          </a:p>
        </p:txBody>
      </p:sp>
      <p:pic>
        <p:nvPicPr>
          <p:cNvPr id="32772" name="Picture 2" descr="E:\Dados do usuário\Documents\Documentos\Fotos\Laboratórios\Feitos - 1\Laboratório de Fisiologia do Exercício\2012-10-04- Laboratorio Fisiologia do Exercicio (6).jpg"/>
          <p:cNvPicPr>
            <a:picLocks noChangeAspect="1" noChangeArrowheads="1"/>
          </p:cNvPicPr>
          <p:nvPr/>
        </p:nvPicPr>
        <p:blipFill>
          <a:blip r:embed="rId2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024063"/>
            <a:ext cx="3744912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2400" dirty="0" smtClean="0"/>
              <a:t>Laboratório de Hemodinâmica da Atividade Motora (</a:t>
            </a:r>
            <a:r>
              <a:rPr lang="pt-BR" sz="2400" dirty="0" err="1" smtClean="0"/>
              <a:t>Laham</a:t>
            </a:r>
            <a:r>
              <a:rPr lang="pt-BR" sz="2400" dirty="0" smtClean="0"/>
              <a:t>)</a:t>
            </a:r>
            <a:endParaRPr lang="en-US" sz="2400" dirty="0"/>
          </a:p>
        </p:txBody>
      </p:sp>
      <p:sp>
        <p:nvSpPr>
          <p:cNvPr id="31747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250825" y="1341438"/>
            <a:ext cx="3960813" cy="4319587"/>
          </a:xfrm>
        </p:spPr>
        <p:txBody>
          <a:bodyPr/>
          <a:lstStyle/>
          <a:p>
            <a:pPr marL="685800" indent="-342900" eaLnBrk="1" hangingPunct="1">
              <a:lnSpc>
                <a:spcPct val="170000"/>
              </a:lnSpc>
            </a:pPr>
            <a:r>
              <a:rPr lang="en-US" altLang="pt-BR" sz="1400" b="1" smtClean="0"/>
              <a:t>Linhas de Pesquisa:</a:t>
            </a:r>
          </a:p>
          <a:p>
            <a:pPr marL="685800" indent="-342900" eaLnBrk="1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pt-BR" altLang="pt-BR" sz="1400" smtClean="0"/>
              <a:t>Efeitos agudo e crônico do exercício físico no sistema cardiovascular</a:t>
            </a:r>
          </a:p>
          <a:p>
            <a:pPr marL="685800" indent="-342900" eaLnBrk="1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pt-BR" altLang="pt-BR" sz="1400" smtClean="0"/>
              <a:t>Exercício e saúde mental</a:t>
            </a:r>
          </a:p>
          <a:p>
            <a:pPr marL="685800" indent="-342900" eaLnBrk="1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pt-BR" altLang="pt-BR" sz="1400" smtClean="0"/>
              <a:t>Regulação Neural da Circulação</a:t>
            </a:r>
          </a:p>
          <a:p>
            <a:pPr marL="685800" indent="-342900" eaLnBrk="1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endParaRPr lang="pt-BR" altLang="pt-BR" sz="1400" b="1" smtClean="0"/>
          </a:p>
          <a:p>
            <a:pPr marL="685800" indent="-342900" eaLnBrk="1" hangingPunct="1">
              <a:lnSpc>
                <a:spcPct val="170000"/>
              </a:lnSpc>
            </a:pPr>
            <a:r>
              <a:rPr lang="pt-BR" altLang="pt-BR" sz="1400" b="1" smtClean="0"/>
              <a:t>Coordenadora:</a:t>
            </a:r>
          </a:p>
          <a:p>
            <a:pPr marL="685800" indent="-342900" eaLnBrk="1" hangingPunct="1">
              <a:lnSpc>
                <a:spcPct val="170000"/>
              </a:lnSpc>
            </a:pPr>
            <a:r>
              <a:rPr lang="pt-BR" altLang="pt-BR" sz="1400" smtClean="0"/>
              <a:t>Profa. Dra. Claudia Lúcia de Moraes Forjaz</a:t>
            </a:r>
          </a:p>
        </p:txBody>
      </p:sp>
      <p:pic>
        <p:nvPicPr>
          <p:cNvPr id="31748" name="Imagem 5" descr="IMG_29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688" y="1268413"/>
            <a:ext cx="3348037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2400" dirty="0" smtClean="0"/>
              <a:t>Laboratório de Nutrição e Metabolismo da Atividade Motora</a:t>
            </a:r>
            <a:endParaRPr lang="pt-BR" sz="24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179388" y="1412875"/>
            <a:ext cx="4968875" cy="2447925"/>
          </a:xfrm>
        </p:spPr>
        <p:txBody>
          <a:bodyPr rtlCol="0">
            <a:noAutofit/>
          </a:bodyPr>
          <a:lstStyle/>
          <a:p>
            <a:pPr marL="685800" indent="-34290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Linhas de Pesquisa:</a:t>
            </a:r>
          </a:p>
          <a:p>
            <a:pPr marL="712788" indent="-354013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Obesidade: Aspectos Metabólicos e Exercício;</a:t>
            </a:r>
          </a:p>
          <a:p>
            <a:pPr marL="712788" indent="-354013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Suplementação de Creatina;</a:t>
            </a:r>
          </a:p>
          <a:p>
            <a:pPr marL="712788" indent="-354013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Suplementação de Leucina e Outros Aminoácidos.</a:t>
            </a:r>
          </a:p>
          <a:p>
            <a:pPr marL="712788" indent="-354013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85800" indent="-34290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Coordenador:</a:t>
            </a:r>
          </a:p>
          <a:p>
            <a:pPr marL="685800" indent="-34290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Prof. Dr. Antonio Herbert Lancha Junior</a:t>
            </a:r>
          </a:p>
        </p:txBody>
      </p:sp>
      <p:pic>
        <p:nvPicPr>
          <p:cNvPr id="26628" name="Imagem 4" descr="2011-07-21- Laboratórios de Fisiologia e Bioquímica (14).jpg"/>
          <p:cNvPicPr>
            <a:picLocks noChangeAspect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268413"/>
            <a:ext cx="3438525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9688" y="274638"/>
            <a:ext cx="8722296" cy="70609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2400" dirty="0" smtClean="0"/>
              <a:t>Laboratório Sistemas Motores Humanos</a:t>
            </a:r>
            <a:endParaRPr lang="pt-BR" sz="24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539750" y="2111375"/>
            <a:ext cx="4103688" cy="2663825"/>
          </a:xfrm>
        </p:spPr>
        <p:txBody>
          <a:bodyPr rtlCol="0">
            <a:noAutofit/>
          </a:bodyPr>
          <a:lstStyle/>
          <a:p>
            <a:pPr marL="685800" indent="-34290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Linhas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Pesquisa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717550" indent="-37465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Comportamento Motor e Envelhecimento;</a:t>
            </a:r>
          </a:p>
          <a:p>
            <a:pPr marL="717550" indent="-37465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Controle Postural;</a:t>
            </a:r>
            <a:endParaRPr lang="pt-BR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17550" indent="-37465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Lateralidade e Comportamento Motor.</a:t>
            </a:r>
          </a:p>
          <a:p>
            <a:pPr marL="717550" indent="-37465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85800" indent="-34290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Coordenador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685800" indent="-34290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Prof. Dr. Luis Augusto Teixeira</a:t>
            </a:r>
          </a:p>
        </p:txBody>
      </p:sp>
      <p:pic>
        <p:nvPicPr>
          <p:cNvPr id="33796" name="Imagem 4" descr="2013-04-04- Laboratório Sistemas Motores Humanos (50)_diminuid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989138"/>
            <a:ext cx="3871912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0" y="260648"/>
            <a:ext cx="8722296" cy="70609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2400" dirty="0"/>
              <a:t>Laboratório de Genética Aplicada ao Exercício e Nutrição</a:t>
            </a:r>
            <a:endParaRPr lang="pt-BR" sz="2400" dirty="0" smtClean="0"/>
          </a:p>
        </p:txBody>
      </p:sp>
      <p:sp>
        <p:nvSpPr>
          <p:cNvPr id="38915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250825" y="1592263"/>
            <a:ext cx="8065591" cy="3708945"/>
          </a:xfrm>
        </p:spPr>
        <p:txBody>
          <a:bodyPr/>
          <a:lstStyle/>
          <a:p>
            <a:pPr marL="685800" indent="-342900" eaLnBrk="1" hangingPunct="1">
              <a:lnSpc>
                <a:spcPct val="170000"/>
              </a:lnSpc>
            </a:pPr>
            <a:r>
              <a:rPr lang="pt-BR" altLang="pt-BR" sz="1400" b="1" dirty="0"/>
              <a:t>Linhas de Pesquisa</a:t>
            </a:r>
          </a:p>
          <a:p>
            <a:pPr marL="685800" indent="-342900" eaLnBrk="1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pt-BR" altLang="pt-BR" sz="1400" dirty="0"/>
              <a:t>Identificação de polimorfismos e perfis poligênicos associados às </a:t>
            </a:r>
            <a:r>
              <a:rPr lang="pt-BR" altLang="pt-BR" sz="1400" dirty="0" smtClean="0"/>
              <a:t>respostas </a:t>
            </a:r>
            <a:r>
              <a:rPr lang="pt-BR" altLang="pt-BR" sz="1400" dirty="0"/>
              <a:t>ao treinamento físico</a:t>
            </a:r>
          </a:p>
          <a:p>
            <a:pPr marL="685800" indent="-342900" eaLnBrk="1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pt-BR" altLang="pt-BR" sz="1400" dirty="0"/>
              <a:t>Efeitos de recursos </a:t>
            </a:r>
            <a:r>
              <a:rPr lang="pt-BR" altLang="pt-BR" sz="1400" dirty="0" err="1"/>
              <a:t>ergogênicos</a:t>
            </a:r>
            <a:r>
              <a:rPr lang="pt-BR" altLang="pt-BR" sz="1400" dirty="0"/>
              <a:t> nutricionais sobre a fisiologia e o desempenho</a:t>
            </a:r>
          </a:p>
          <a:p>
            <a:pPr marL="685800" indent="-342900" eaLnBrk="1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pt-BR" altLang="pt-BR" sz="1400" dirty="0"/>
              <a:t>Papéis fisiológicos dos </a:t>
            </a:r>
            <a:r>
              <a:rPr lang="pt-BR" altLang="pt-BR" sz="1400" dirty="0" err="1"/>
              <a:t>dipeptídeos</a:t>
            </a:r>
            <a:r>
              <a:rPr lang="pt-BR" altLang="pt-BR" sz="1400" dirty="0"/>
              <a:t> </a:t>
            </a:r>
            <a:r>
              <a:rPr lang="pt-BR" altLang="pt-BR" sz="1400" dirty="0" err="1"/>
              <a:t>histidínicos</a:t>
            </a:r>
            <a:r>
              <a:rPr lang="pt-BR" altLang="pt-BR" sz="1400" dirty="0"/>
              <a:t> (</a:t>
            </a:r>
            <a:r>
              <a:rPr lang="pt-BR" altLang="pt-BR" sz="1400" dirty="0" err="1"/>
              <a:t>carnosina</a:t>
            </a:r>
            <a:r>
              <a:rPr lang="pt-BR" altLang="pt-BR" sz="1400" dirty="0"/>
              <a:t> e anserina) para a função normal e proteção contra doenças crônicas</a:t>
            </a:r>
          </a:p>
          <a:p>
            <a:pPr marL="685800" indent="-342900" eaLnBrk="1" hangingPunct="1">
              <a:lnSpc>
                <a:spcPct val="170000"/>
              </a:lnSpc>
            </a:pPr>
            <a:r>
              <a:rPr lang="pt-BR" altLang="pt-BR" sz="1400" b="1" dirty="0"/>
              <a:t> </a:t>
            </a:r>
          </a:p>
          <a:p>
            <a:pPr marL="685800" indent="-342900" eaLnBrk="1" hangingPunct="1">
              <a:lnSpc>
                <a:spcPct val="170000"/>
              </a:lnSpc>
            </a:pPr>
            <a:endParaRPr lang="pt-BR" altLang="pt-BR" sz="1400" b="1" dirty="0"/>
          </a:p>
          <a:p>
            <a:pPr marL="685800" indent="-342900" eaLnBrk="1" hangingPunct="1">
              <a:lnSpc>
                <a:spcPct val="170000"/>
              </a:lnSpc>
            </a:pPr>
            <a:r>
              <a:rPr lang="pt-BR" altLang="pt-BR" sz="1400" b="1" dirty="0" smtClean="0"/>
              <a:t>Coordenador</a:t>
            </a:r>
            <a:endParaRPr lang="pt-BR" altLang="pt-BR" sz="1400" b="1" dirty="0"/>
          </a:p>
          <a:p>
            <a:pPr marL="685800" indent="-342900" eaLnBrk="1" hangingPunct="1">
              <a:lnSpc>
                <a:spcPct val="170000"/>
              </a:lnSpc>
            </a:pPr>
            <a:r>
              <a:rPr lang="pt-BR" altLang="pt-BR" sz="1400" dirty="0" smtClean="0"/>
              <a:t>Prof. Dr. Guilherme </a:t>
            </a:r>
            <a:r>
              <a:rPr lang="pt-BR" altLang="pt-BR" sz="1400" dirty="0"/>
              <a:t>Giannini </a:t>
            </a:r>
            <a:r>
              <a:rPr lang="pt-BR" altLang="pt-BR" sz="1400" dirty="0" err="1"/>
              <a:t>Artioli</a:t>
            </a:r>
            <a:endParaRPr lang="pt-BR" altLang="pt-BR" sz="1400" dirty="0"/>
          </a:p>
        </p:txBody>
      </p:sp>
    </p:spTree>
    <p:extLst>
      <p:ext uri="{BB962C8B-B14F-4D97-AF65-F5344CB8AC3E}">
        <p14:creationId xmlns:p14="http://schemas.microsoft.com/office/powerpoint/2010/main" val="407847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err="1" smtClean="0"/>
              <a:t>Laboratório</a:t>
            </a:r>
            <a:r>
              <a:rPr lang="en-US" sz="2400" dirty="0" smtClean="0"/>
              <a:t> de </a:t>
            </a:r>
            <a:r>
              <a:rPr lang="en-US" sz="2400" dirty="0" err="1" smtClean="0"/>
              <a:t>Comportamento</a:t>
            </a:r>
            <a:r>
              <a:rPr lang="en-US" sz="2400" dirty="0" smtClean="0"/>
              <a:t> Motor (</a:t>
            </a:r>
            <a:r>
              <a:rPr lang="en-US" sz="2400" dirty="0" err="1" smtClean="0"/>
              <a:t>Lacom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250825" y="1341438"/>
            <a:ext cx="5113338" cy="4895850"/>
          </a:xfrm>
        </p:spPr>
        <p:txBody>
          <a:bodyPr rtlCol="0">
            <a:noAutofit/>
          </a:bodyPr>
          <a:lstStyle/>
          <a:p>
            <a:pPr marL="685800" indent="-34290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Linhas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Pesquisa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717550" indent="-37465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Análise e diagnóstico do desenvolvimento motor;</a:t>
            </a:r>
          </a:p>
          <a:p>
            <a:pPr marL="717550" indent="-37465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Organização da resposta motora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pt-BR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pt-BR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Coordenador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Prof. Dr. Jorge Alberto de Oliveira</a:t>
            </a:r>
          </a:p>
        </p:txBody>
      </p:sp>
      <p:pic>
        <p:nvPicPr>
          <p:cNvPr id="35844" name="Imagem 7" descr="2011-04-11- Lacom - Coleta (48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636963"/>
            <a:ext cx="2892425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2" descr="Z:\5 imagens\Fotos EEFE\Laboratórios\Lacom\stable\img_40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" r="7121"/>
          <a:stretch>
            <a:fillRect/>
          </a:stretch>
        </p:blipFill>
        <p:spPr bwMode="auto">
          <a:xfrm>
            <a:off x="5795963" y="1268413"/>
            <a:ext cx="28797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2400" dirty="0" smtClean="0"/>
              <a:t>Laboratório de Pedagogia do Movimento Humano (</a:t>
            </a:r>
            <a:r>
              <a:rPr lang="pt-BR" sz="2400" dirty="0" err="1" smtClean="0"/>
              <a:t>Lapem</a:t>
            </a:r>
            <a:r>
              <a:rPr lang="pt-BR" sz="2400" dirty="0" smtClean="0"/>
              <a:t>)</a:t>
            </a:r>
            <a:endParaRPr lang="en-US" sz="24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0" y="1484313"/>
            <a:ext cx="8748713" cy="4681537"/>
          </a:xfrm>
        </p:spPr>
        <p:txBody>
          <a:bodyPr rtlCol="0">
            <a:noAutofit/>
          </a:bodyPr>
          <a:lstStyle/>
          <a:p>
            <a:pPr marL="685800" indent="-34290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Linhas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Pesquisa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717550" indent="-37465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Desenvolvimento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Curricular;</a:t>
            </a:r>
          </a:p>
          <a:p>
            <a:pPr marL="717550" indent="-37465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Preparação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Profissional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717550" indent="-37465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Coordenador</a:t>
            </a:r>
            <a:r>
              <a:rPr lang="pt-B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Profa. Dra. Monica Yuri </a:t>
            </a:r>
            <a:r>
              <a:rPr lang="pt-BR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Takito</a:t>
            </a:r>
            <a:endParaRPr lang="pt-BR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3538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Grupos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pesquisa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vinculados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363538" indent="34925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Desenvolvimento da Ação e Intervenção Motora</a:t>
            </a:r>
          </a:p>
          <a:p>
            <a:pPr marL="363538" indent="34925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Pedagogia da Educação Física Escolar</a:t>
            </a:r>
          </a:p>
          <a:p>
            <a:pPr marL="363538" indent="34925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Educação Física e Saúde Coletiva</a:t>
            </a:r>
          </a:p>
          <a:p>
            <a:pPr marL="363538" indent="34925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Pedagogia do Movimento Humano e Educação Física Escolar</a:t>
            </a:r>
          </a:p>
          <a:p>
            <a:pPr marL="363538" indent="34925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Saberes e Práticas Docentes para Educação Física</a:t>
            </a:r>
          </a:p>
          <a:p>
            <a:pPr marL="363538" indent="34925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Gestação e Atividade Física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85800" indent="-34290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9940" name="Imagem 5" descr="2011-10-07- Lab. de Pedagogia (1)_edit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1484313"/>
            <a:ext cx="4032250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0" y="332656"/>
            <a:ext cx="8722296" cy="70609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2400" dirty="0" smtClean="0"/>
              <a:t>Centro de Estudos Socioculturais do Movimento Humano (</a:t>
            </a:r>
            <a:r>
              <a:rPr lang="pt-BR" sz="2400" dirty="0" err="1" smtClean="0"/>
              <a:t>Cesc</a:t>
            </a:r>
            <a:r>
              <a:rPr lang="pt-BR" sz="2400" dirty="0" smtClean="0"/>
              <a:t>)</a:t>
            </a:r>
            <a:endParaRPr lang="pt-BR" sz="2400" dirty="0"/>
          </a:p>
        </p:txBody>
      </p:sp>
      <p:sp>
        <p:nvSpPr>
          <p:cNvPr id="7" name="Espaço Reservado para Conteúdo 6"/>
          <p:cNvSpPr>
            <a:spLocks noGrp="1"/>
          </p:cNvSpPr>
          <p:nvPr>
            <p:ph sz="half" idx="2"/>
          </p:nvPr>
        </p:nvSpPr>
        <p:spPr>
          <a:xfrm>
            <a:off x="0" y="1268413"/>
            <a:ext cx="8604250" cy="4968875"/>
          </a:xfrm>
        </p:spPr>
        <p:txBody>
          <a:bodyPr rtlCol="0">
            <a:noAutofit/>
          </a:bodyPr>
          <a:lstStyle/>
          <a:p>
            <a:pPr marL="712788" indent="-3492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Linhas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Pesquisa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712788" indent="-3492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Estudos Histórico-culturais do Movimento Humano e sua Manifestação;</a:t>
            </a:r>
          </a:p>
          <a:p>
            <a:pPr marL="712788" indent="-3492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Imaginário Esportivo;</a:t>
            </a:r>
          </a:p>
          <a:p>
            <a:pPr marL="712788" indent="-3492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Psicologia Social do Movimento Humano;</a:t>
            </a:r>
          </a:p>
          <a:p>
            <a:pPr marL="712788" indent="-3492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Aspectos Filosóficos e Antropológicos do Movimento Humano;</a:t>
            </a:r>
          </a:p>
          <a:p>
            <a:pPr marL="712788" indent="-3492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Lazer.</a:t>
            </a:r>
          </a:p>
          <a:p>
            <a:pPr marL="712788" indent="-3492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12788" indent="-3492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Coordenadora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712788" indent="-3492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Profa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Dra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Soraia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Chung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Saura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12788" indent="-3492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12788" indent="-3492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Grupos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Pesquisa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Vinculados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712788" indent="-3492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Estudos Olímpicos;</a:t>
            </a:r>
          </a:p>
          <a:p>
            <a:pPr marL="712788" indent="-3492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Grupo Interdisciplinar de Estudos sobre Futebol;</a:t>
            </a:r>
          </a:p>
          <a:p>
            <a:pPr marL="712788" indent="-3492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Observatório de Psicologia do Esporte;</a:t>
            </a:r>
          </a:p>
          <a:p>
            <a:pPr marL="712788" indent="-3492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Grupo Interdisciplinar Pula.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0964" name="Imagem 3" descr="2011-03-25- Reunião Cesc (8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141663"/>
            <a:ext cx="3730625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Grupos de Estudo e Pesquisas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323850" y="1125538"/>
            <a:ext cx="8351838" cy="4334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Grupo de Estudo e Pesquisa em Saberes e Práticas Docentes para Educação Física</a:t>
            </a:r>
          </a:p>
          <a:p>
            <a:pPr marL="228600" indent="-2286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Grupo de Estudos de Pedagogia da Educação Física Escolar</a:t>
            </a:r>
          </a:p>
          <a:p>
            <a:pPr marL="228600" indent="-2286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Grupo de Estudo e Pesquisa sobre Gestação e Atividade Física</a:t>
            </a:r>
          </a:p>
          <a:p>
            <a:pPr marL="228600" indent="-2286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Grupo de Pesquisa CORPUS - Educação Física + Saúde Coletiva + Filosofia</a:t>
            </a:r>
          </a:p>
          <a:p>
            <a:pPr marL="228600" indent="-2286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Grupo de Estudos do Desenvolvimento da Ação e Intervenção Motora (</a:t>
            </a:r>
            <a:r>
              <a:rPr lang="pt-BR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Gedaim</a:t>
            </a: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228600" indent="-2286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Grupo de Estudos Olímpicos</a:t>
            </a:r>
          </a:p>
          <a:p>
            <a:pPr marL="228600" indent="-2286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Grupo de Estudos Pula</a:t>
            </a:r>
          </a:p>
          <a:p>
            <a:pPr marL="228600" indent="-2286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Grupo de Pesquisa em Educação Física Escolar e Esporte Educacional</a:t>
            </a:r>
          </a:p>
          <a:p>
            <a:pPr marL="228600" indent="-2286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Grupo Interdisciplinar de Estudos sobre Futebol</a:t>
            </a:r>
          </a:p>
          <a:p>
            <a:pPr marL="228600" indent="-2286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Observatório de Psicologia do </a:t>
            </a:r>
            <a:r>
              <a:rPr lang="pt-B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Esporte</a:t>
            </a:r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0648"/>
            <a:ext cx="8722296" cy="70609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Trajetória</a:t>
            </a:r>
            <a:endParaRPr lang="pt-BR" dirty="0"/>
          </a:p>
        </p:txBody>
      </p:sp>
      <p:pic>
        <p:nvPicPr>
          <p:cNvPr id="15363" name="Espaço Reservado para Conteúdo 4" descr="antiga1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116013"/>
            <a:ext cx="4391025" cy="3114675"/>
          </a:xfrm>
        </p:spPr>
      </p:pic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358775" y="4365625"/>
            <a:ext cx="8426450" cy="1800225"/>
          </a:xfrm>
        </p:spPr>
        <p:txBody>
          <a:bodyPr rtlCol="0">
            <a:noAutofit/>
          </a:bodyPr>
          <a:lstStyle/>
          <a:p>
            <a:pPr marL="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tabLst>
                <a:tab pos="900113" algn="l"/>
                <a:tab pos="1341438" algn="l"/>
              </a:tabLst>
              <a:defRPr/>
            </a:pPr>
            <a:r>
              <a:rPr lang="pt-B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1934 Criação da Escola com o Curso de Licenciatura</a:t>
            </a:r>
          </a:p>
          <a:p>
            <a:pPr marL="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tabLst>
                <a:tab pos="900113" algn="l"/>
                <a:tab pos="1341438" algn="l"/>
              </a:tabLst>
              <a:defRPr/>
            </a:pPr>
            <a:r>
              <a:rPr lang="pt-B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1969 Incorporação à USP</a:t>
            </a:r>
          </a:p>
          <a:p>
            <a:pPr marL="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tabLst>
                <a:tab pos="900113" algn="l"/>
                <a:tab pos="1341438" algn="l"/>
              </a:tabLst>
              <a:defRPr/>
            </a:pPr>
            <a:r>
              <a:rPr lang="pt-B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1977 Implantação do Curso de Pós-Graduação - Mestrado</a:t>
            </a:r>
          </a:p>
          <a:p>
            <a:pPr marL="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tabLst>
                <a:tab pos="900113" algn="l"/>
                <a:tab pos="1341438" algn="l"/>
              </a:tabLst>
              <a:defRPr/>
            </a:pPr>
            <a:r>
              <a:rPr lang="pt-B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1989 Implantação do Curso de Pós-Graduação - Doutorado</a:t>
            </a:r>
          </a:p>
          <a:p>
            <a:pPr marL="457200" indent="-45720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tabLst>
                <a:tab pos="900113" algn="l"/>
                <a:tab pos="1341438" algn="l"/>
              </a:tabLst>
              <a:defRPr/>
            </a:pPr>
            <a:r>
              <a:rPr lang="pt-B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1992 Criação dos Cursos de Bacharelado</a:t>
            </a:r>
          </a:p>
          <a:p>
            <a:pPr marL="457200" indent="-45720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tabLst>
                <a:tab pos="900113" algn="l"/>
                <a:tab pos="1341438" algn="l"/>
              </a:tabLst>
              <a:defRPr/>
            </a:pPr>
            <a:r>
              <a:rPr lang="pt-B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2010 Conclusão da construção do Bloco D – Prédio dos Laboratórios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186238" y="1327150"/>
            <a:ext cx="4535487" cy="1192213"/>
          </a:xfrm>
          <a:prstGeom prst="round2Diag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/>
              <a:t>Pioneira na área da Educação Física: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1600" dirty="0"/>
              <a:t>   Primeira instituição civil da área no Brasil (1934)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1600" dirty="0"/>
              <a:t>   Primeiro programa de mestrado (1977)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1600" dirty="0"/>
              <a:t>   Primeiro programa de doutorado  (1989)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Grupos de Estudo e Pesquisas (cont.)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323850" y="1125538"/>
            <a:ext cx="8569325" cy="52466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Grupo de Estudo e Pesquisa em Adaptações Neuromusculares ao Treinamento de Força</a:t>
            </a:r>
          </a:p>
          <a:p>
            <a:pPr marL="228600" indent="-2286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Grupo de Estudo em Desempenho Aeróbio (</a:t>
            </a:r>
            <a:r>
              <a:rPr lang="pt-BR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Gedae</a:t>
            </a: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228600" indent="-2286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Grupo de Estudos e Pesquisa em Gestão do Esporte (</a:t>
            </a:r>
            <a:r>
              <a:rPr lang="pt-BR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Gepae</a:t>
            </a: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228600" indent="-2286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Grupo de Estudos e Pesquisas de Futebol e Futsal</a:t>
            </a:r>
          </a:p>
          <a:p>
            <a:pPr marL="228600" indent="-2286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Grupo de Estudos e Pesquisas em Fisiologia do Exercício Intermitente</a:t>
            </a:r>
          </a:p>
          <a:p>
            <a:pPr marL="228600" indent="-2286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Grupo de Estudos e Pesquisas em Ginástica da USP (</a:t>
            </a:r>
            <a:r>
              <a:rPr lang="pt-BR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Gymnusp</a:t>
            </a: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228600" indent="-2286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Grupo de Estudos e Pesquisas em Lutas, Artes Marciais e Modalidades de Combate</a:t>
            </a:r>
          </a:p>
          <a:p>
            <a:pPr marL="228600" indent="-2286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Grupo de Estudos e Pesquisas em Planejamento e Monitoramento do Treinamento Físico e Esportivo</a:t>
            </a:r>
          </a:p>
          <a:p>
            <a:pPr marL="228600" indent="-2286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Grupo de Pesquisa e Estudos em Comunicação e Marketing no Esporte (</a:t>
            </a:r>
            <a:r>
              <a:rPr lang="pt-BR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Gepecom</a:t>
            </a: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228600" indent="-2286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Grupo de Pesquisa em Fisiologia Aplicada e Nutrição</a:t>
            </a:r>
          </a:p>
          <a:p>
            <a:pPr marL="228600" indent="-2286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Cultura e extensão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Imagem 2" descr="2010-10-19- Atividade Física ao Portador de Asma - Adultos (69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997200"/>
            <a:ext cx="432117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0648"/>
            <a:ext cx="8722296" cy="70609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Cultura e Extensão</a:t>
            </a:r>
            <a:endParaRPr lang="pt-BR" dirty="0"/>
          </a:p>
        </p:txBody>
      </p:sp>
      <p:pic>
        <p:nvPicPr>
          <p:cNvPr id="45060" name="Imagem 3" descr="2010-10-19- Aprendendo a Nadar - Aperfeiçoamento (124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196975"/>
            <a:ext cx="4200525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95288" y="1196975"/>
            <a:ext cx="4105275" cy="1108075"/>
          </a:xfrm>
          <a:prstGeom prst="rect">
            <a:avLst/>
          </a:prstGeom>
          <a:noFill/>
        </p:spPr>
        <p:txBody>
          <a:bodyPr lIns="0" tIns="0" rIns="21600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A Cultura e Extensão procura complementar o ensino e a pesquisa, buscando a interação entre a comunidade acadêmica e a sociedade.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716463" y="4805363"/>
            <a:ext cx="3984625" cy="1431925"/>
          </a:xfrm>
          <a:prstGeom prst="rect">
            <a:avLst/>
          </a:prstGeom>
          <a:noFill/>
        </p:spPr>
        <p:txBody>
          <a:bodyPr lIns="216000" rIns="0" bIns="0" anchor="b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Gerenciada por uma Pró-Reitoria exclusiva a esse fim, a ação acontece em todas as unidades da Universidade. Na EEFE, suas atividades são organizadas da seguinte forma: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826768" cy="1162050"/>
          </a:xfrm>
        </p:spPr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2400" dirty="0" smtClean="0"/>
              <a:t>Cursos de Extensão Universitária</a:t>
            </a:r>
            <a:endParaRPr lang="pt-BR" sz="2400" dirty="0"/>
          </a:p>
        </p:txBody>
      </p:sp>
      <p:pic>
        <p:nvPicPr>
          <p:cNvPr id="46083" name="Espaço Reservado para Conteúdo 6" descr="2010-06-25- Curso de defesa pessoal - Foto Paula (3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7575" y="273050"/>
            <a:ext cx="4237038" cy="5648325"/>
          </a:xfrm>
        </p:spPr>
      </p:pic>
      <p:sp>
        <p:nvSpPr>
          <p:cNvPr id="6" name="Espaço Reservado para Texto 5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Voltados à capacitação de alunos, profissionais e demais interessados nas áreas de Educação Física e Esporte e campos correlatos, visando ao aprimoramento profissional. São subdivididos entre Cursos de Difusão Cultural, de Atualização, de Aperfeiçoamento e de Especialização.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Cursos comunitários</a:t>
            </a:r>
            <a:endParaRPr lang="pt-BR" dirty="0"/>
          </a:p>
        </p:txBody>
      </p:sp>
      <p:pic>
        <p:nvPicPr>
          <p:cNvPr id="47107" name="Espaço Reservado para Conteúdo 4" descr="2010-10-13- Aprendendo a Nadar - Dia das Crianças (2)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182688"/>
            <a:ext cx="4165600" cy="3124200"/>
          </a:xfrm>
        </p:spPr>
      </p:pic>
      <p:sp>
        <p:nvSpPr>
          <p:cNvPr id="7" name="Espaço Reservado para Conteúdo 6"/>
          <p:cNvSpPr>
            <a:spLocks noGrp="1"/>
          </p:cNvSpPr>
          <p:nvPr>
            <p:ph sz="half" idx="2"/>
          </p:nvPr>
        </p:nvSpPr>
        <p:spPr>
          <a:xfrm>
            <a:off x="323850" y="4508500"/>
            <a:ext cx="8397875" cy="1944688"/>
          </a:xfrm>
        </p:spPr>
        <p:txBody>
          <a:bodyPr rtlCol="0">
            <a:normAutofit fontScale="92500" lnSpcReduction="10000"/>
          </a:bodyPr>
          <a:lstStyle/>
          <a:p>
            <a:pPr marL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Têm por finalidade, além da prestação de serviços à comunidade, proporcionar treinamento prático ao seu corpo discente e servir de campo de pesquisa em Educação Física e Esporte. Trata-se de programas de atividades físicas supervisionados por profissionais capacitados e experientes. São orientados a diversas populações com o objetivo de promover saúde e qualidade de vida.</a:t>
            </a:r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7109" name="Imagem 7" descr="2010-10-13- EF para Idosos (12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1182688"/>
            <a:ext cx="4164012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754760" cy="77968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err="1" smtClean="0"/>
              <a:t>Outras</a:t>
            </a:r>
            <a:r>
              <a:rPr lang="en-US" sz="2400" dirty="0" smtClean="0"/>
              <a:t> </a:t>
            </a:r>
            <a:r>
              <a:rPr lang="en-US" sz="2400" dirty="0" err="1" smtClean="0"/>
              <a:t>ações</a:t>
            </a:r>
            <a:endParaRPr lang="en-US" sz="2400" dirty="0"/>
          </a:p>
        </p:txBody>
      </p:sp>
      <p:sp>
        <p:nvSpPr>
          <p:cNvPr id="48131" name="Espaço Reservado para Texto 5"/>
          <p:cNvSpPr>
            <a:spLocks noGrp="1"/>
          </p:cNvSpPr>
          <p:nvPr>
            <p:ph type="body" sz="half" idx="2"/>
          </p:nvPr>
        </p:nvSpPr>
        <p:spPr>
          <a:xfrm>
            <a:off x="468313" y="4005263"/>
            <a:ext cx="3455987" cy="1655762"/>
          </a:xfrm>
        </p:spPr>
        <p:txBody>
          <a:bodyPr/>
          <a:lstStyle/>
          <a:p>
            <a:pPr eaLnBrk="1" hangingPunct="1">
              <a:lnSpc>
                <a:spcPct val="170000"/>
              </a:lnSpc>
            </a:pPr>
            <a:r>
              <a:rPr lang="pt-BR" altLang="pt-BR" b="1" smtClean="0"/>
              <a:t>Parceria com o InCor</a:t>
            </a:r>
          </a:p>
          <a:p>
            <a:pPr eaLnBrk="1" hangingPunct="1">
              <a:lnSpc>
                <a:spcPct val="170000"/>
              </a:lnSpc>
            </a:pPr>
            <a:r>
              <a:rPr lang="pt-BR" altLang="pt-BR" smtClean="0"/>
              <a:t>A EEFE apoia o programa de reabilitação cardiovascular do InCor (Instituto do Coração do Hospital das Clínicas).</a:t>
            </a:r>
            <a:endParaRPr lang="pt-BR" altLang="pt-BR" sz="1600" smtClean="0"/>
          </a:p>
          <a:p>
            <a:pPr eaLnBrk="1" hangingPunct="1"/>
            <a:endParaRPr lang="pt-BR" altLang="pt-BR" sz="1600" smtClean="0"/>
          </a:p>
        </p:txBody>
      </p:sp>
      <p:pic>
        <p:nvPicPr>
          <p:cNvPr id="48132" name="Picture 2" descr="Y:\Imagens\Fotos EEFE\8 EXTENSÃO\Incor\incor foto 2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49"/>
          <a:stretch>
            <a:fillRect/>
          </a:stretch>
        </p:blipFill>
        <p:spPr>
          <a:xfrm>
            <a:off x="468313" y="1268413"/>
            <a:ext cx="3219450" cy="2665412"/>
          </a:xfrm>
        </p:spPr>
      </p:pic>
      <p:sp>
        <p:nvSpPr>
          <p:cNvPr id="7" name="Retângulo 6"/>
          <p:cNvSpPr/>
          <p:nvPr/>
        </p:nvSpPr>
        <p:spPr>
          <a:xfrm>
            <a:off x="4284663" y="3271838"/>
            <a:ext cx="4535487" cy="30003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Projeto Exercício e Coração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objetivo desse projeto é encorajar e possibilitar a prática segura de exercício físico, visando à melhora e manutenção da qualidade de vida. Monitores especializados oferecem gratuitamente às pessoas em espaços públicos informações sobre saúde, avaliação física, orientação e prescrição de exercícios. O projeto é realizado pelo Laboratório de Hemodinâmica da Atividade Motora. </a:t>
            </a:r>
          </a:p>
        </p:txBody>
      </p:sp>
      <p:pic>
        <p:nvPicPr>
          <p:cNvPr id="48134" name="Imagem 7" descr="IMG_7213_diminuid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73050"/>
            <a:ext cx="4354513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err="1" smtClean="0"/>
              <a:t>InternaCionalização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mtClean="0"/>
              <a:t>Internacionalização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sz="half" idx="2"/>
          </p:nvPr>
        </p:nvSpPr>
        <p:spPr>
          <a:xfrm>
            <a:off x="468313" y="1196975"/>
            <a:ext cx="8280400" cy="5111750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Escola procura a inserção internacional da pesquisa por meio de cooperação com as seguintes instituições conveniadas: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200025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Alemanha  -  Deutsche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Sporthochschule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Köln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(intercâmbio)</a:t>
            </a:r>
          </a:p>
          <a:p>
            <a:pPr indent="200025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Bélgica  - 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Université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Libre de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Bruxelles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intercãmbio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indent="200025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Espanha  - 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Universidad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Politécnica de Madrid (intercâmbio)</a:t>
            </a:r>
          </a:p>
          <a:p>
            <a:pPr indent="200025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EUA  -  Oregon Health &amp;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Scince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University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(pesquisador visitante)</a:t>
            </a:r>
          </a:p>
          <a:p>
            <a:pPr indent="200025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França  -  Agro Paris Tech - França (pesquisa)</a:t>
            </a:r>
          </a:p>
          <a:p>
            <a:pPr indent="200025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Holanda  - 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Hogeschool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van Amsterdam - Holanda (intercâmbio)</a:t>
            </a:r>
          </a:p>
          <a:p>
            <a:pPr indent="200025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Itália  - 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Università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Degli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Studi Di Roma "Foro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Italico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" (intercâmbio)</a:t>
            </a:r>
          </a:p>
          <a:p>
            <a:pPr indent="200025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Japáo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- 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University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Tsukuba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(intercâmbio)</a:t>
            </a:r>
          </a:p>
          <a:p>
            <a:pPr indent="200025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Portugal  -  Universidade do Porto (intercâmbio)</a:t>
            </a:r>
          </a:p>
          <a:p>
            <a:pPr indent="200025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Portugal  -  Universidade do Porto (duplo-titulação de doutorado - específico)</a:t>
            </a:r>
          </a:p>
          <a:p>
            <a:pPr indent="200025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Reino Unido  - 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Loughborough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University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 Reino Unido (intercâmbio)</a:t>
            </a:r>
          </a:p>
          <a:p>
            <a:pPr indent="200025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Reino Unido  -  Nottingham Trent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University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(intercâmbio)</a:t>
            </a:r>
          </a:p>
          <a:p>
            <a:pPr indent="200025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Reino Unido  - 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University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Worcester (intercâmbio)</a:t>
            </a:r>
            <a:endParaRPr lang="pt-BR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592388" y="476250"/>
            <a:ext cx="3959225" cy="784225"/>
          </a:xfrm>
          <a:prstGeom prst="round2Diag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/>
              <a:t>www.eefe.usp.br</a:t>
            </a:r>
            <a:endParaRPr lang="pt-B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5003850"/>
            <a:ext cx="5486400" cy="5667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Primeira turma - 1934</a:t>
            </a:r>
            <a:endParaRPr lang="pt-BR" dirty="0"/>
          </a:p>
        </p:txBody>
      </p:sp>
      <p:pic>
        <p:nvPicPr>
          <p:cNvPr id="16387" name="Espaço Reservado para Imagem 4" descr="Digitalizar0003editada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9" r="6979"/>
          <a:stretch>
            <a:fillRect/>
          </a:stretch>
        </p:blipFill>
        <p:spPr/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692275" y="5576888"/>
            <a:ext cx="5659438" cy="804862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Estágio na Escola de Educação Física do Exército – RJ.</a:t>
            </a: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7968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600" dirty="0" smtClean="0"/>
              <a:t>Missão</a:t>
            </a:r>
            <a:endParaRPr lang="pt-BR" sz="3600" dirty="0"/>
          </a:p>
        </p:txBody>
      </p:sp>
      <p:pic>
        <p:nvPicPr>
          <p:cNvPr id="17411" name="Espaço Reservado para Conteúdo 4" descr="planejamentoa5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4300" y="188913"/>
            <a:ext cx="4160838" cy="5800725"/>
          </a:xfrm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557338"/>
            <a:ext cx="3008313" cy="2376487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Oferecer ensino de qualidade e produzir conhecimento inovador na área da Educação Física e Esporte, de maneira interdisciplinar e aplicada, interagindo com a sociedade.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413" name="CaixaDeTexto 5"/>
          <p:cNvSpPr txBox="1">
            <a:spLocks noChangeArrowheads="1"/>
          </p:cNvSpPr>
          <p:nvPr/>
        </p:nvSpPr>
        <p:spPr bwMode="auto">
          <a:xfrm>
            <a:off x="179388" y="5386388"/>
            <a:ext cx="38163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80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pt-BR" altLang="pt-BR" sz="1100" i="1"/>
              <a:t>Escultura comemorativa dos 70 anos de existência da EEFE, reproduzida em perspectiva. Obra original de autoria do Prof. Dr. Erasmo Magalhães Castro de Tolosa</a:t>
            </a:r>
            <a:endParaRPr lang="pt-BR" altLang="pt-BR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Infraestrutura</a:t>
            </a:r>
            <a:endParaRPr lang="pt-BR" dirty="0"/>
          </a:p>
        </p:txBody>
      </p:sp>
      <p:pic>
        <p:nvPicPr>
          <p:cNvPr id="18435" name="Espaço Reservado para Conteúdo 4" descr="Piscina 3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255713"/>
            <a:ext cx="2687638" cy="2016125"/>
          </a:xfrm>
        </p:spPr>
      </p:pic>
      <p:sp>
        <p:nvSpPr>
          <p:cNvPr id="18436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323850" y="3284538"/>
            <a:ext cx="2232025" cy="385762"/>
          </a:xfrm>
        </p:spPr>
        <p:txBody>
          <a:bodyPr lIns="0" tIns="0" rIns="0" bIns="0" anchor="ctr"/>
          <a:lstStyle/>
          <a:p>
            <a:pPr marL="0" eaLnBrk="1" hangingPunct="1">
              <a:lnSpc>
                <a:spcPct val="120000"/>
              </a:lnSpc>
            </a:pPr>
            <a:r>
              <a:rPr lang="pt-BR" altLang="pt-BR" sz="1600" smtClean="0"/>
              <a:t>Piscina</a:t>
            </a:r>
            <a:endParaRPr lang="pt-BR" altLang="pt-BR" smtClean="0"/>
          </a:p>
        </p:txBody>
      </p:sp>
      <p:grpSp>
        <p:nvGrpSpPr>
          <p:cNvPr id="18437" name="Grupo 11"/>
          <p:cNvGrpSpPr>
            <a:grpSpLocks/>
          </p:cNvGrpSpPr>
          <p:nvPr/>
        </p:nvGrpSpPr>
        <p:grpSpPr bwMode="auto">
          <a:xfrm>
            <a:off x="3132138" y="1255713"/>
            <a:ext cx="2687637" cy="2401887"/>
            <a:chOff x="3131840" y="1124745"/>
            <a:chExt cx="2688298" cy="2402171"/>
          </a:xfrm>
        </p:grpSpPr>
        <p:pic>
          <p:nvPicPr>
            <p:cNvPr id="18443" name="Espaço Reservado para Conteúdo 4" descr="Piscina 3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840" y="1124745"/>
              <a:ext cx="2688298" cy="2016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Espaço Reservado para Conteúdo 3"/>
            <p:cNvSpPr txBox="1">
              <a:spLocks/>
            </p:cNvSpPr>
            <p:nvPr/>
          </p:nvSpPr>
          <p:spPr>
            <a:xfrm>
              <a:off x="3131840" y="3141108"/>
              <a:ext cx="2232574" cy="385808"/>
            </a:xfrm>
            <a:prstGeom prst="rect">
              <a:avLst/>
            </a:prstGeom>
          </p:spPr>
          <p:txBody>
            <a:bodyPr lIns="0" tIns="0" rIns="0" bIns="0" anchor="ctr">
              <a:normAutofit/>
            </a:bodyPr>
            <a:lstStyle/>
            <a:p>
              <a:pPr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r>
                <a:rPr lang="pt-BR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Tatame</a:t>
              </a:r>
              <a:endPara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8438" name="Grupo 12"/>
          <p:cNvGrpSpPr>
            <a:grpSpLocks/>
          </p:cNvGrpSpPr>
          <p:nvPr/>
        </p:nvGrpSpPr>
        <p:grpSpPr bwMode="auto">
          <a:xfrm>
            <a:off x="5940425" y="1255713"/>
            <a:ext cx="2808288" cy="2447925"/>
            <a:chOff x="5940152" y="1124745"/>
            <a:chExt cx="2808312" cy="2448271"/>
          </a:xfrm>
        </p:grpSpPr>
        <p:pic>
          <p:nvPicPr>
            <p:cNvPr id="18441" name="Espaço Reservado para Conteúdo 4" descr="Piscina 3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1124745"/>
              <a:ext cx="2688298" cy="2016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Espaço Reservado para Conteúdo 3"/>
            <p:cNvSpPr txBox="1">
              <a:spLocks/>
            </p:cNvSpPr>
            <p:nvPr/>
          </p:nvSpPr>
          <p:spPr>
            <a:xfrm>
              <a:off x="5940152" y="3141155"/>
              <a:ext cx="2808312" cy="431861"/>
            </a:xfrm>
            <a:prstGeom prst="rect">
              <a:avLst/>
            </a:prstGeom>
          </p:spPr>
          <p:txBody>
            <a:bodyPr lIns="0" tIns="0" rIns="0" bIns="0" anchor="ctr">
              <a:normAutofit/>
            </a:bodyPr>
            <a:lstStyle/>
            <a:p>
              <a:pPr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r>
                <a:rPr lang="pt-BR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Sala de musculação</a:t>
              </a:r>
            </a:p>
          </p:txBody>
        </p:sp>
      </p:grpSp>
      <p:pic>
        <p:nvPicPr>
          <p:cNvPr id="18439" name="Espaço Reservado para Conteúdo 4" descr="Piscina 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933825"/>
            <a:ext cx="26892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ço Reservado para Conteúdo 3"/>
          <p:cNvSpPr txBox="1">
            <a:spLocks/>
          </p:cNvSpPr>
          <p:nvPr/>
        </p:nvSpPr>
        <p:spPr>
          <a:xfrm>
            <a:off x="3059113" y="3933825"/>
            <a:ext cx="5473700" cy="1943100"/>
          </a:xfrm>
          <a:prstGeom prst="rect">
            <a:avLst/>
          </a:prstGeom>
        </p:spPr>
        <p:txBody>
          <a:bodyPr lIns="0" tIns="0" rIns="0" bIns="0" anchor="ctr">
            <a:normAutofit fontScale="77500" lnSpcReduction="20000"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Entre outros: salas de aula, biotério, quadras, campo de futebol, salão de ginástica olímpica e dança, Sala Pró-Aluno, videoconferência, salas de professores, área administrativa e laboratórios.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Bloco D – Prédio dos Laboratórios</a:t>
            </a:r>
            <a:endParaRPr lang="pt-BR" dirty="0"/>
          </a:p>
        </p:txBody>
      </p:sp>
      <p:pic>
        <p:nvPicPr>
          <p:cNvPr id="19459" name="Espaço Reservado para Imagem 4" descr="Bloco D (1)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9460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pt-BR" altLang="pt-BR" sz="1600" smtClean="0"/>
              <a:t>Tem uma área total de 2099,5 m² onde se encontram Laboratórios, Salas de Professores e Auditório.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Ensino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0648"/>
            <a:ext cx="8722296" cy="70609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Graduação</a:t>
            </a:r>
            <a:endParaRPr lang="pt-BR" dirty="0"/>
          </a:p>
        </p:txBody>
      </p:sp>
      <p:sp>
        <p:nvSpPr>
          <p:cNvPr id="21507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68313" y="1952625"/>
            <a:ext cx="4319587" cy="1008063"/>
          </a:xfrm>
        </p:spPr>
        <p:txBody>
          <a:bodyPr lIns="0" tIns="0" rIns="0" bIns="0"/>
          <a:lstStyle/>
          <a:p>
            <a:pPr indent="358775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altLang="pt-BR" sz="1800" b="0" smtClean="0"/>
              <a:t>Bacharelado em Esporte</a:t>
            </a:r>
          </a:p>
          <a:p>
            <a:pPr indent="358775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altLang="pt-BR" sz="1800" b="0" smtClean="0"/>
              <a:t>Bacharelado em Educação Física</a:t>
            </a:r>
          </a:p>
          <a:p>
            <a:pPr indent="358775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altLang="pt-BR" sz="1800" b="0" smtClean="0"/>
              <a:t>Licenciatura em Educação Física</a:t>
            </a:r>
          </a:p>
        </p:txBody>
      </p:sp>
      <p:pic>
        <p:nvPicPr>
          <p:cNvPr id="21508" name="Espaço Reservado para Conteúdo 6" descr="2011-03-05- Lab. Treinamento de Força (68)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 t="16357" b="20482"/>
          <a:stretch>
            <a:fillRect/>
          </a:stretch>
        </p:blipFill>
        <p:spPr>
          <a:xfrm>
            <a:off x="468313" y="3789363"/>
            <a:ext cx="4059237" cy="2087562"/>
          </a:xfrm>
        </p:spPr>
      </p:pic>
      <p:pic>
        <p:nvPicPr>
          <p:cNvPr id="21509" name="Imagem 18" descr="2011-05-20- Aula de Fisiologia (48).jpg"/>
          <p:cNvPicPr>
            <a:picLocks noChangeAspect="1"/>
          </p:cNvPicPr>
          <p:nvPr/>
        </p:nvPicPr>
        <p:blipFill>
          <a:blip r:embed="rId3"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12875"/>
            <a:ext cx="2784475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Espaço Reservado para Conteúdo 6" descr="2011-03-05- Lab. Treinamento de Força (68)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3789363"/>
            <a:ext cx="2784475" cy="20875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presentação - EEFE">
  <a:themeElements>
    <a:clrScheme name="EEFE">
      <a:dk1>
        <a:sysClr val="windowText" lastClr="000000"/>
      </a:dk1>
      <a:lt1>
        <a:sysClr val="window" lastClr="FFFFFF"/>
      </a:lt1>
      <a:dk2>
        <a:srgbClr val="025E30"/>
      </a:dk2>
      <a:lt2>
        <a:srgbClr val="EBF1DD"/>
      </a:lt2>
      <a:accent1>
        <a:srgbClr val="FF6E00"/>
      </a:accent1>
      <a:accent2>
        <a:srgbClr val="FFB300"/>
      </a:accent2>
      <a:accent3>
        <a:srgbClr val="7FBF44"/>
      </a:accent3>
      <a:accent4>
        <a:srgbClr val="43BCBF"/>
      </a:accent4>
      <a:accent5>
        <a:srgbClr val="4F9900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Apresentação - EEFE</Template>
  <TotalTime>2443</TotalTime>
  <Words>1774</Words>
  <Application>Microsoft Office PowerPoint</Application>
  <PresentationFormat>Apresentação na tela (4:3)</PresentationFormat>
  <Paragraphs>277</Paragraphs>
  <Slides>38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2" baseType="lpstr">
      <vt:lpstr>Arial</vt:lpstr>
      <vt:lpstr>Corbel</vt:lpstr>
      <vt:lpstr>Calibri</vt:lpstr>
      <vt:lpstr>Apresentação - EEFE</vt:lpstr>
      <vt:lpstr>Escola de Educação Física e Esporte</vt:lpstr>
      <vt:lpstr>A instituição</vt:lpstr>
      <vt:lpstr>Trajetória</vt:lpstr>
      <vt:lpstr>Primeira turma - 1934</vt:lpstr>
      <vt:lpstr>Missão</vt:lpstr>
      <vt:lpstr>Infraestrutura</vt:lpstr>
      <vt:lpstr>Bloco D – Prédio dos Laboratórios</vt:lpstr>
      <vt:lpstr>Ensino</vt:lpstr>
      <vt:lpstr>Graduação</vt:lpstr>
      <vt:lpstr>Pós-graduação</vt:lpstr>
      <vt:lpstr>pesquisa</vt:lpstr>
      <vt:lpstr>Pesquisa</vt:lpstr>
      <vt:lpstr>Laboratório de Determinantes Energéticos  de Desempenho Esportivo (Ladesp)</vt:lpstr>
      <vt:lpstr>Laboratório de Adaptação ao Treinamento de Força</vt:lpstr>
      <vt:lpstr>Laboratório de Gestão, Políticas, Marketing e Comunicação em Esporte e Educação Física (Lagecom)</vt:lpstr>
      <vt:lpstr>NeuroSports Lab</vt:lpstr>
      <vt:lpstr>Laboratório de Biomecânica</vt:lpstr>
      <vt:lpstr>Laboratório de Bioquímica e Biologia Molecular do Exercício</vt:lpstr>
      <vt:lpstr>Laboratório de Controle Autonômico da Circulação</vt:lpstr>
      <vt:lpstr>Laboratório de Fisiologia Celular e Molecular do Exercício</vt:lpstr>
      <vt:lpstr>Laboratório de Reabilitação Cardiovascular e Fisiologia do Exercício</vt:lpstr>
      <vt:lpstr>Laboratório de Hemodinâmica da Atividade Motora (Laham)</vt:lpstr>
      <vt:lpstr>Laboratório de Nutrição e Metabolismo da Atividade Motora</vt:lpstr>
      <vt:lpstr>Laboratório Sistemas Motores Humanos</vt:lpstr>
      <vt:lpstr>Laboratório de Genética Aplicada ao Exercício e Nutrição</vt:lpstr>
      <vt:lpstr>Laboratório de Comportamento Motor (Lacom)</vt:lpstr>
      <vt:lpstr>Laboratório de Pedagogia do Movimento Humano (Lapem)</vt:lpstr>
      <vt:lpstr>Centro de Estudos Socioculturais do Movimento Humano (Cesc)</vt:lpstr>
      <vt:lpstr>Grupos de Estudo e Pesquisas</vt:lpstr>
      <vt:lpstr>Grupos de Estudo e Pesquisas (cont.)</vt:lpstr>
      <vt:lpstr>Cultura e extensão</vt:lpstr>
      <vt:lpstr>Cultura e Extensão</vt:lpstr>
      <vt:lpstr>Cursos de Extensão Universitária</vt:lpstr>
      <vt:lpstr>Cursos comunitários</vt:lpstr>
      <vt:lpstr>Outras ações</vt:lpstr>
      <vt:lpstr>InternaCionalização</vt:lpstr>
      <vt:lpstr>Internacionalização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Escola de Educação Física e Esporte</dc:title>
  <dc:creator>Suporte</dc:creator>
  <cp:lastModifiedBy>Suporte</cp:lastModifiedBy>
  <cp:revision>194</cp:revision>
  <dcterms:created xsi:type="dcterms:W3CDTF">2011-05-30T14:12:44Z</dcterms:created>
  <dcterms:modified xsi:type="dcterms:W3CDTF">2020-02-05T21:10:46Z</dcterms:modified>
</cp:coreProperties>
</file>