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9"/>
  </p:notesMasterIdLst>
  <p:handoutMasterIdLst>
    <p:handoutMasterId r:id="rId40"/>
  </p:handoutMasterIdLst>
  <p:sldIdLst>
    <p:sldId id="256" r:id="rId2"/>
    <p:sldId id="294" r:id="rId3"/>
    <p:sldId id="295" r:id="rId4"/>
    <p:sldId id="296" r:id="rId5"/>
    <p:sldId id="297" r:id="rId6"/>
    <p:sldId id="298" r:id="rId7"/>
    <p:sldId id="263" r:id="rId8"/>
    <p:sldId id="264" r:id="rId9"/>
    <p:sldId id="265" r:id="rId10"/>
    <p:sldId id="266" r:id="rId11"/>
    <p:sldId id="267" r:id="rId12"/>
    <p:sldId id="269" r:id="rId13"/>
    <p:sldId id="278" r:id="rId14"/>
    <p:sldId id="279" r:id="rId15"/>
    <p:sldId id="280" r:id="rId16"/>
    <p:sldId id="281" r:id="rId17"/>
    <p:sldId id="282" r:id="rId18"/>
    <p:sldId id="283" r:id="rId19"/>
    <p:sldId id="299" r:id="rId20"/>
    <p:sldId id="284" r:id="rId21"/>
    <p:sldId id="286" r:id="rId22"/>
    <p:sldId id="287" r:id="rId23"/>
    <p:sldId id="304" r:id="rId24"/>
    <p:sldId id="285" r:id="rId25"/>
    <p:sldId id="305" r:id="rId26"/>
    <p:sldId id="306" r:id="rId27"/>
    <p:sldId id="291" r:id="rId28"/>
    <p:sldId id="270" r:id="rId29"/>
    <p:sldId id="302" r:id="rId30"/>
    <p:sldId id="271" r:id="rId31"/>
    <p:sldId id="301" r:id="rId32"/>
    <p:sldId id="273" r:id="rId33"/>
    <p:sldId id="274" r:id="rId34"/>
    <p:sldId id="277" r:id="rId35"/>
    <p:sldId id="292" r:id="rId36"/>
    <p:sldId id="268" r:id="rId37"/>
    <p:sldId id="275" r:id="rId38"/>
  </p:sldIdLst>
  <p:sldSz cx="9144000" cy="6858000" type="screen4x3"/>
  <p:notesSz cx="6797675" cy="9926638"/>
  <p:defaultTextStyle>
    <a:defPPr>
      <a:defRPr lang="pt-B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9900"/>
    <a:srgbClr val="7FBF44"/>
    <a:srgbClr val="C5BF44"/>
    <a:srgbClr val="FF6E00"/>
    <a:srgbClr val="515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5071" autoAdjust="0"/>
    <p:restoredTop sz="94709" autoAdjust="0"/>
  </p:normalViewPr>
  <p:slideViewPr>
    <p:cSldViewPr>
      <p:cViewPr varScale="1">
        <p:scale>
          <a:sx n="115" d="100"/>
          <a:sy n="115" d="100"/>
        </p:scale>
        <p:origin x="2160"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3390"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6400" cy="495300"/>
          </a:xfrm>
          <a:prstGeom prst="rect">
            <a:avLst/>
          </a:prstGeom>
        </p:spPr>
        <p:txBody>
          <a:bodyPr vert="horz" lIns="89744" tIns="44873" rIns="89744" bIns="44873" rtlCol="0"/>
          <a:lstStyle>
            <a:lvl1pPr algn="l" fontAlgn="auto">
              <a:spcBef>
                <a:spcPts val="0"/>
              </a:spcBef>
              <a:spcAft>
                <a:spcPts val="0"/>
              </a:spcAft>
              <a:defRPr sz="1100">
                <a:latin typeface="+mn-lt"/>
                <a:cs typeface="+mn-cs"/>
              </a:defRPr>
            </a:lvl1pPr>
          </a:lstStyle>
          <a:p>
            <a:pPr>
              <a:defRPr/>
            </a:pPr>
            <a:endParaRPr lang="pt-BR"/>
          </a:p>
        </p:txBody>
      </p:sp>
      <p:sp>
        <p:nvSpPr>
          <p:cNvPr id="3" name="Espaço Reservado para Data 2"/>
          <p:cNvSpPr>
            <a:spLocks noGrp="1"/>
          </p:cNvSpPr>
          <p:nvPr>
            <p:ph type="dt" sz="quarter" idx="1"/>
          </p:nvPr>
        </p:nvSpPr>
        <p:spPr>
          <a:xfrm>
            <a:off x="3849688" y="0"/>
            <a:ext cx="2946400" cy="495300"/>
          </a:xfrm>
          <a:prstGeom prst="rect">
            <a:avLst/>
          </a:prstGeom>
        </p:spPr>
        <p:txBody>
          <a:bodyPr vert="horz" lIns="89744" tIns="44873" rIns="89744" bIns="44873" rtlCol="0"/>
          <a:lstStyle>
            <a:lvl1pPr algn="r" fontAlgn="auto">
              <a:spcBef>
                <a:spcPts val="0"/>
              </a:spcBef>
              <a:spcAft>
                <a:spcPts val="0"/>
              </a:spcAft>
              <a:defRPr sz="1100">
                <a:latin typeface="+mn-lt"/>
                <a:cs typeface="+mn-cs"/>
              </a:defRPr>
            </a:lvl1pPr>
          </a:lstStyle>
          <a:p>
            <a:pPr>
              <a:defRPr/>
            </a:pPr>
            <a:fld id="{7158897E-0291-45B5-8A23-3CB2759A1728}" type="datetimeFigureOut">
              <a:rPr lang="pt-BR"/>
              <a:pPr>
                <a:defRPr/>
              </a:pPr>
              <a:t>05/02/2020</a:t>
            </a:fld>
            <a:endParaRPr lang="pt-BR"/>
          </a:p>
        </p:txBody>
      </p:sp>
      <p:sp>
        <p:nvSpPr>
          <p:cNvPr id="4" name="Espaço Reservado para Rodapé 3"/>
          <p:cNvSpPr>
            <a:spLocks noGrp="1"/>
          </p:cNvSpPr>
          <p:nvPr>
            <p:ph type="ftr" sz="quarter" idx="2"/>
          </p:nvPr>
        </p:nvSpPr>
        <p:spPr>
          <a:xfrm>
            <a:off x="0" y="9429750"/>
            <a:ext cx="2946400" cy="495300"/>
          </a:xfrm>
          <a:prstGeom prst="rect">
            <a:avLst/>
          </a:prstGeom>
        </p:spPr>
        <p:txBody>
          <a:bodyPr vert="horz" lIns="89744" tIns="44873" rIns="89744" bIns="44873" rtlCol="0" anchor="b"/>
          <a:lstStyle>
            <a:lvl1pPr algn="l" fontAlgn="auto">
              <a:spcBef>
                <a:spcPts val="0"/>
              </a:spcBef>
              <a:spcAft>
                <a:spcPts val="0"/>
              </a:spcAft>
              <a:defRPr sz="1100">
                <a:latin typeface="+mn-lt"/>
                <a:cs typeface="+mn-cs"/>
              </a:defRPr>
            </a:lvl1pPr>
          </a:lstStyle>
          <a:p>
            <a:pPr>
              <a:defRPr/>
            </a:pPr>
            <a:endParaRPr lang="pt-BR"/>
          </a:p>
        </p:txBody>
      </p:sp>
      <p:sp>
        <p:nvSpPr>
          <p:cNvPr id="5" name="Espaço Reservado para Número de Slide 4"/>
          <p:cNvSpPr>
            <a:spLocks noGrp="1"/>
          </p:cNvSpPr>
          <p:nvPr>
            <p:ph type="sldNum" sz="quarter" idx="3"/>
          </p:nvPr>
        </p:nvSpPr>
        <p:spPr>
          <a:xfrm>
            <a:off x="3849688" y="9429750"/>
            <a:ext cx="2946400" cy="495300"/>
          </a:xfrm>
          <a:prstGeom prst="rect">
            <a:avLst/>
          </a:prstGeom>
        </p:spPr>
        <p:txBody>
          <a:bodyPr vert="horz" wrap="square" lIns="89744" tIns="44873" rIns="89744" bIns="44873" numCol="1" anchor="b" anchorCtr="0" compatLnSpc="1">
            <a:prstTxWarp prst="textNoShape">
              <a:avLst/>
            </a:prstTxWarp>
          </a:bodyPr>
          <a:lstStyle>
            <a:lvl1pPr algn="r">
              <a:defRPr sz="1100">
                <a:latin typeface="Calibri" panose="020F0502020204030204" pitchFamily="34" charset="0"/>
              </a:defRPr>
            </a:lvl1pPr>
          </a:lstStyle>
          <a:p>
            <a:fld id="{129098EA-7942-4F3E-87E0-7AFF5F42454C}" type="slidenum">
              <a:rPr lang="pt-BR" altLang="pt-BR"/>
              <a:pPr/>
              <a:t>‹nº›</a:t>
            </a:fld>
            <a:endParaRPr lang="pt-BR" altLang="pt-B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6400" cy="496888"/>
          </a:xfrm>
          <a:prstGeom prst="rect">
            <a:avLst/>
          </a:prstGeom>
        </p:spPr>
        <p:txBody>
          <a:bodyPr vert="horz" lIns="90895" tIns="45447" rIns="90895" bIns="45447" rtlCol="0"/>
          <a:lstStyle>
            <a:lvl1pPr algn="l" fontAlgn="auto">
              <a:spcBef>
                <a:spcPts val="0"/>
              </a:spcBef>
              <a:spcAft>
                <a:spcPts val="0"/>
              </a:spcAft>
              <a:defRPr sz="1200">
                <a:latin typeface="+mn-lt"/>
                <a:cs typeface="+mn-cs"/>
              </a:defRPr>
            </a:lvl1pPr>
          </a:lstStyle>
          <a:p>
            <a:pPr>
              <a:defRPr/>
            </a:pPr>
            <a:endParaRPr lang="pt-BR"/>
          </a:p>
        </p:txBody>
      </p:sp>
      <p:sp>
        <p:nvSpPr>
          <p:cNvPr id="3" name="Espaço Reservado para Data 2"/>
          <p:cNvSpPr>
            <a:spLocks noGrp="1"/>
          </p:cNvSpPr>
          <p:nvPr>
            <p:ph type="dt" idx="1"/>
          </p:nvPr>
        </p:nvSpPr>
        <p:spPr>
          <a:xfrm>
            <a:off x="3849688" y="0"/>
            <a:ext cx="2946400" cy="496888"/>
          </a:xfrm>
          <a:prstGeom prst="rect">
            <a:avLst/>
          </a:prstGeom>
        </p:spPr>
        <p:txBody>
          <a:bodyPr vert="horz" lIns="90895" tIns="45447" rIns="90895" bIns="45447" rtlCol="0"/>
          <a:lstStyle>
            <a:lvl1pPr algn="r" fontAlgn="auto">
              <a:spcBef>
                <a:spcPts val="0"/>
              </a:spcBef>
              <a:spcAft>
                <a:spcPts val="0"/>
              </a:spcAft>
              <a:defRPr sz="1200">
                <a:latin typeface="+mn-lt"/>
                <a:cs typeface="+mn-cs"/>
              </a:defRPr>
            </a:lvl1pPr>
          </a:lstStyle>
          <a:p>
            <a:pPr>
              <a:defRPr/>
            </a:pPr>
            <a:fld id="{571B6703-2FF0-4BB5-9171-3458AD8FF7DB}" type="datetimeFigureOut">
              <a:rPr lang="pt-BR"/>
              <a:pPr>
                <a:defRPr/>
              </a:pPr>
              <a:t>05/02/2020</a:t>
            </a:fld>
            <a:endParaRPr lang="pt-BR"/>
          </a:p>
        </p:txBody>
      </p:sp>
      <p:sp>
        <p:nvSpPr>
          <p:cNvPr id="4" name="Espaço Reservado para Imagem de Slide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0895" tIns="45447" rIns="90895" bIns="45447" rtlCol="0" anchor="ctr"/>
          <a:lstStyle/>
          <a:p>
            <a:pPr lvl="0"/>
            <a:endParaRPr lang="pt-BR" noProof="0"/>
          </a:p>
        </p:txBody>
      </p:sp>
      <p:sp>
        <p:nvSpPr>
          <p:cNvPr id="5" name="Espaço Reservado para Anotações 4"/>
          <p:cNvSpPr>
            <a:spLocks noGrp="1"/>
          </p:cNvSpPr>
          <p:nvPr>
            <p:ph type="body" sz="quarter" idx="3"/>
          </p:nvPr>
        </p:nvSpPr>
        <p:spPr>
          <a:xfrm>
            <a:off x="679450" y="4716463"/>
            <a:ext cx="5438775" cy="4465637"/>
          </a:xfrm>
          <a:prstGeom prst="rect">
            <a:avLst/>
          </a:prstGeom>
        </p:spPr>
        <p:txBody>
          <a:bodyPr vert="horz" lIns="90895" tIns="45447" rIns="90895" bIns="45447" rtlCol="0">
            <a:normAutofit/>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endParaRPr lang="pt-BR" noProof="0"/>
          </a:p>
        </p:txBody>
      </p:sp>
      <p:sp>
        <p:nvSpPr>
          <p:cNvPr id="6" name="Espaço Reservado para Rodapé 5"/>
          <p:cNvSpPr>
            <a:spLocks noGrp="1"/>
          </p:cNvSpPr>
          <p:nvPr>
            <p:ph type="ftr" sz="quarter" idx="4"/>
          </p:nvPr>
        </p:nvSpPr>
        <p:spPr>
          <a:xfrm>
            <a:off x="0" y="9428163"/>
            <a:ext cx="2946400" cy="496887"/>
          </a:xfrm>
          <a:prstGeom prst="rect">
            <a:avLst/>
          </a:prstGeom>
        </p:spPr>
        <p:txBody>
          <a:bodyPr vert="horz" lIns="90895" tIns="45447" rIns="90895" bIns="45447" rtlCol="0" anchor="b"/>
          <a:lstStyle>
            <a:lvl1pPr algn="l" fontAlgn="auto">
              <a:spcBef>
                <a:spcPts val="0"/>
              </a:spcBef>
              <a:spcAft>
                <a:spcPts val="0"/>
              </a:spcAft>
              <a:defRPr sz="1200">
                <a:latin typeface="+mn-lt"/>
                <a:cs typeface="+mn-cs"/>
              </a:defRPr>
            </a:lvl1pPr>
          </a:lstStyle>
          <a:p>
            <a:pPr>
              <a:defRPr/>
            </a:pPr>
            <a:endParaRPr lang="pt-BR"/>
          </a:p>
        </p:txBody>
      </p:sp>
      <p:sp>
        <p:nvSpPr>
          <p:cNvPr id="7" name="Espaço Reservado para Número de Slide 6"/>
          <p:cNvSpPr>
            <a:spLocks noGrp="1"/>
          </p:cNvSpPr>
          <p:nvPr>
            <p:ph type="sldNum" sz="quarter" idx="5"/>
          </p:nvPr>
        </p:nvSpPr>
        <p:spPr>
          <a:xfrm>
            <a:off x="3849688" y="9428163"/>
            <a:ext cx="2946400" cy="496887"/>
          </a:xfrm>
          <a:prstGeom prst="rect">
            <a:avLst/>
          </a:prstGeom>
        </p:spPr>
        <p:txBody>
          <a:bodyPr vert="horz" wrap="square" lIns="90895" tIns="45447" rIns="90895" bIns="45447" numCol="1" anchor="b" anchorCtr="0" compatLnSpc="1">
            <a:prstTxWarp prst="textNoShape">
              <a:avLst/>
            </a:prstTxWarp>
          </a:bodyPr>
          <a:lstStyle>
            <a:lvl1pPr algn="r">
              <a:defRPr sz="1200">
                <a:latin typeface="Calibri" panose="020F0502020204030204" pitchFamily="34" charset="0"/>
              </a:defRPr>
            </a:lvl1pPr>
          </a:lstStyle>
          <a:p>
            <a:fld id="{BA903750-7175-487C-8537-6388FE10223F}" type="slidenum">
              <a:rPr lang="pt-BR" altLang="pt-BR"/>
              <a:pPr/>
              <a:t>‹nº›</a:t>
            </a:fld>
            <a:endParaRPr lang="pt-BR"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5222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4D90943-1383-4200-BF36-944B8033A1F8}" type="slidenum">
              <a:rPr lang="pt-BR" altLang="pt-BR">
                <a:latin typeface="Calibri" panose="020F0502020204030204" pitchFamily="34" charset="0"/>
              </a:rPr>
              <a:pPr eaLnBrk="1" hangingPunct="1"/>
              <a:t>16</a:t>
            </a:fld>
            <a:endParaRPr lang="pt-BR" altLang="pt-BR">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5427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4CCF58E-DF1B-4E92-A0CF-EAF97E03DB43}" type="slidenum">
              <a:rPr lang="pt-BR" altLang="pt-BR">
                <a:latin typeface="Calibri" panose="020F0502020204030204" pitchFamily="34" charset="0"/>
              </a:rPr>
              <a:pPr eaLnBrk="1" hangingPunct="1"/>
              <a:t>23</a:t>
            </a:fld>
            <a:endParaRPr lang="pt-BR" altLang="pt-BR">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35496" y="620689"/>
            <a:ext cx="6048672" cy="1080119"/>
          </a:xfrm>
          <a:prstGeom prst="roundRect">
            <a:avLst/>
          </a:prstGeom>
          <a:noFill/>
          <a:ln>
            <a:noFill/>
          </a:ln>
        </p:spPr>
        <p:txBody>
          <a:bodyPr/>
          <a:lstStyle>
            <a:lvl1pPr>
              <a:defRPr sz="2900">
                <a:solidFill>
                  <a:schemeClr val="bg1"/>
                </a:solidFill>
              </a:defRPr>
            </a:lvl1pPr>
          </a:lstStyle>
          <a:p>
            <a:r>
              <a:rPr lang="pt-BR" dirty="0" smtClean="0"/>
              <a:t>Clique para editar o estilo do título mestre</a:t>
            </a:r>
            <a:endParaRPr lang="pt-BR" dirty="0"/>
          </a:p>
        </p:txBody>
      </p:sp>
      <p:sp>
        <p:nvSpPr>
          <p:cNvPr id="3" name="Subtítulo 2"/>
          <p:cNvSpPr>
            <a:spLocks noGrp="1"/>
          </p:cNvSpPr>
          <p:nvPr>
            <p:ph type="subTitle" idx="1"/>
          </p:nvPr>
        </p:nvSpPr>
        <p:spPr>
          <a:xfrm>
            <a:off x="6156176" y="620688"/>
            <a:ext cx="2952328" cy="1080120"/>
          </a:xfrm>
          <a:prstGeom prst="roundRect">
            <a:avLst/>
          </a:prstGeom>
          <a:noFill/>
        </p:spPr>
        <p:txBody>
          <a:bodyPr anchor="ctr">
            <a:no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dirty="0" smtClean="0"/>
              <a:t>Clique para editar o estilo do subtítulo mestre</a:t>
            </a:r>
            <a:endParaRPr lang="pt-BR" dirty="0"/>
          </a:p>
        </p:txBody>
      </p:sp>
    </p:spTree>
    <p:extLst>
      <p:ext uri="{BB962C8B-B14F-4D97-AF65-F5344CB8AC3E}">
        <p14:creationId xmlns:p14="http://schemas.microsoft.com/office/powerpoint/2010/main" val="4284112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pic>
        <p:nvPicPr>
          <p:cNvPr id="4" name="Imagem 5" descr="logo usp fundo transparente.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56550" y="6237288"/>
            <a:ext cx="9715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6" descr="logo eefeusp fundo transparente.g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35825" y="6092825"/>
            <a:ext cx="571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Vertical 1"/>
          <p:cNvSpPr>
            <a:spLocks noGrp="1"/>
          </p:cNvSpPr>
          <p:nvPr>
            <p:ph type="title" orient="vert"/>
          </p:nvPr>
        </p:nvSpPr>
        <p:spPr>
          <a:xfrm>
            <a:off x="6629400" y="274638"/>
            <a:ext cx="2057400" cy="5851525"/>
          </a:xfrm>
          <a:prstGeom prst="roundRect">
            <a:avLst/>
          </a:prstGeo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Data 3"/>
          <p:cNvSpPr>
            <a:spLocks noGrp="1"/>
          </p:cNvSpPr>
          <p:nvPr>
            <p:ph type="dt" sz="half" idx="10"/>
          </p:nvPr>
        </p:nvSpPr>
        <p:spPr/>
        <p:txBody>
          <a:bodyPr/>
          <a:lstStyle>
            <a:lvl1pPr>
              <a:defRPr/>
            </a:lvl1pPr>
          </a:lstStyle>
          <a:p>
            <a:pPr>
              <a:defRPr/>
            </a:pPr>
            <a:fld id="{E9AE0E9B-F760-4238-91D9-4AFCD681BED1}" type="datetimeFigureOut">
              <a:rPr lang="pt-BR"/>
              <a:pPr>
                <a:defRPr/>
              </a:pPr>
              <a:t>05/02/2020</a:t>
            </a:fld>
            <a:endParaRPr lang="pt-BR"/>
          </a:p>
        </p:txBody>
      </p:sp>
      <p:sp>
        <p:nvSpPr>
          <p:cNvPr id="7" name="Espaço Reservado para Rodapé 4"/>
          <p:cNvSpPr>
            <a:spLocks noGrp="1"/>
          </p:cNvSpPr>
          <p:nvPr>
            <p:ph type="ftr" sz="quarter" idx="11"/>
          </p:nvPr>
        </p:nvSpPr>
        <p:spPr/>
        <p:txBody>
          <a:bodyPr/>
          <a:lstStyle>
            <a:lvl1pPr>
              <a:defRPr/>
            </a:lvl1pPr>
          </a:lstStyle>
          <a:p>
            <a:pPr>
              <a:defRPr/>
            </a:pPr>
            <a:endParaRPr lang="pt-BR"/>
          </a:p>
        </p:txBody>
      </p:sp>
      <p:sp>
        <p:nvSpPr>
          <p:cNvPr id="8" name="Espaço Reservado para Número de Slid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E3C50C14-D0B6-48AF-A1CC-B2B1E692FB2A}" type="slidenum">
              <a:rPr lang="pt-BR" altLang="pt-BR"/>
              <a:pPr/>
              <a:t>‹nº›</a:t>
            </a:fld>
            <a:endParaRPr lang="pt-BR" altLang="pt-BR"/>
          </a:p>
        </p:txBody>
      </p:sp>
    </p:spTree>
    <p:extLst>
      <p:ext uri="{BB962C8B-B14F-4D97-AF65-F5344CB8AC3E}">
        <p14:creationId xmlns:p14="http://schemas.microsoft.com/office/powerpoint/2010/main" val="2450950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pic>
        <p:nvPicPr>
          <p:cNvPr id="3" name="Imagem 5" descr="logo usp fundo transparente.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56550" y="6237288"/>
            <a:ext cx="9715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6" descr="logo eefeusp fundo transparente.g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35825" y="6092825"/>
            <a:ext cx="571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Espaço Reservado para Conteúdo 13"/>
          <p:cNvSpPr>
            <a:spLocks noGrp="1"/>
          </p:cNvSpPr>
          <p:nvPr>
            <p:ph sz="quarter" idx="10"/>
          </p:nvPr>
        </p:nvSpPr>
        <p:spPr>
          <a:xfrm>
            <a:off x="0" y="4005833"/>
            <a:ext cx="3563938" cy="2015455"/>
          </a:xfrm>
          <a:prstGeom prst="round1Rect">
            <a:avLst>
              <a:gd name="adj" fmla="val 9328"/>
            </a:avLst>
          </a:prstGeom>
        </p:spPr>
        <p:style>
          <a:lnRef idx="2">
            <a:schemeClr val="accent3">
              <a:shade val="50000"/>
            </a:schemeClr>
          </a:lnRef>
          <a:fillRef idx="1">
            <a:schemeClr val="accent3"/>
          </a:fillRef>
          <a:effectRef idx="0">
            <a:schemeClr val="accent3"/>
          </a:effectRef>
          <a:fontRef idx="none"/>
        </p:style>
        <p:txBody>
          <a:bodyPr/>
          <a:lstStyle>
            <a:lvl1pP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dirty="0" smtClean="0"/>
              <a:t>Clique para editar os estilos do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Tree>
    <p:extLst>
      <p:ext uri="{BB962C8B-B14F-4D97-AF65-F5344CB8AC3E}">
        <p14:creationId xmlns:p14="http://schemas.microsoft.com/office/powerpoint/2010/main" val="184404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8727468" cy="634082"/>
          </a:xfrm>
          <a:prstGeom prst="round1Rect">
            <a:avLst/>
          </a:prstGeom>
        </p:spPr>
        <p:style>
          <a:lnRef idx="2">
            <a:schemeClr val="accent3">
              <a:shade val="50000"/>
            </a:schemeClr>
          </a:lnRef>
          <a:fillRef idx="1">
            <a:schemeClr val="accent3"/>
          </a:fillRef>
          <a:effectRef idx="0">
            <a:schemeClr val="accent3"/>
          </a:effectRef>
          <a:fontRef idx="none"/>
        </p:style>
        <p:txBody>
          <a:bodyPr/>
          <a:lstStyle>
            <a:lvl1pPr algn="r">
              <a:defRPr>
                <a:effectLst/>
              </a:defRPr>
            </a:lvl1pPr>
          </a:lstStyle>
          <a:p>
            <a:r>
              <a:rPr lang="pt-BR" dirty="0" smtClean="0"/>
              <a:t>Clique para editar o estilo do título mestre</a:t>
            </a:r>
            <a:endParaRPr lang="pt-BR" dirty="0"/>
          </a:p>
        </p:txBody>
      </p:sp>
      <p:sp>
        <p:nvSpPr>
          <p:cNvPr id="3" name="Espaço Reservado para Conteúdo 2"/>
          <p:cNvSpPr>
            <a:spLocks noGrp="1"/>
          </p:cNvSpPr>
          <p:nvPr>
            <p:ph idx="1"/>
          </p:nvPr>
        </p:nvSpPr>
        <p:spPr>
          <a:xfrm>
            <a:off x="462372" y="1600200"/>
            <a:ext cx="8229600" cy="452596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dirty="0"/>
          </a:p>
        </p:txBody>
      </p:sp>
      <p:sp>
        <p:nvSpPr>
          <p:cNvPr id="4" name="Espaço Reservado para Data 3"/>
          <p:cNvSpPr>
            <a:spLocks noGrp="1"/>
          </p:cNvSpPr>
          <p:nvPr>
            <p:ph type="dt" sz="half" idx="10"/>
          </p:nvPr>
        </p:nvSpPr>
        <p:spPr/>
        <p:txBody>
          <a:bodyPr/>
          <a:lstStyle>
            <a:lvl1pPr>
              <a:defRPr/>
            </a:lvl1pPr>
          </a:lstStyle>
          <a:p>
            <a:pPr>
              <a:defRPr/>
            </a:pPr>
            <a:fld id="{83DA6F5F-12EB-4B97-9C13-697E47FB817B}" type="datetimeFigureOut">
              <a:rPr lang="pt-BR"/>
              <a:pPr>
                <a:defRPr/>
              </a:pPr>
              <a:t>05/02/2020</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31217605-0EC4-447F-A998-E91DC8C413E1}" type="slidenum">
              <a:rPr lang="pt-BR" altLang="pt-BR"/>
              <a:pPr/>
              <a:t>‹nº›</a:t>
            </a:fld>
            <a:endParaRPr lang="pt-BR" altLang="pt-BR"/>
          </a:p>
        </p:txBody>
      </p:sp>
    </p:spTree>
    <p:extLst>
      <p:ext uri="{BB962C8B-B14F-4D97-AF65-F5344CB8AC3E}">
        <p14:creationId xmlns:p14="http://schemas.microsoft.com/office/powerpoint/2010/main" val="846823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1155576" y="4869160"/>
            <a:ext cx="7772400" cy="786011"/>
          </a:xfrm>
          <a:prstGeom prst="roundRect">
            <a:avLst/>
          </a:prstGeom>
          <a:solidFill>
            <a:schemeClr val="accent3">
              <a:alpha val="95000"/>
            </a:schemeClr>
          </a:solidFill>
        </p:spPr>
        <p:txBody>
          <a:bodyPr anchor="b"/>
          <a:lstStyle>
            <a:lvl1pPr algn="r">
              <a:defRPr sz="4000" b="1" cap="all"/>
            </a:lvl1pPr>
          </a:lstStyle>
          <a:p>
            <a:r>
              <a:rPr lang="pt-BR" dirty="0" smtClean="0"/>
              <a:t>Clique para editar o estilo do título mestre</a:t>
            </a:r>
            <a:endParaRPr lang="pt-BR" dirty="0"/>
          </a:p>
        </p:txBody>
      </p:sp>
    </p:spTree>
    <p:extLst>
      <p:ext uri="{BB962C8B-B14F-4D97-AF65-F5344CB8AC3E}">
        <p14:creationId xmlns:p14="http://schemas.microsoft.com/office/powerpoint/2010/main" val="3362675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pic>
        <p:nvPicPr>
          <p:cNvPr id="5" name="Imagem 5" descr="logo usp fundo transparente.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56550" y="6237288"/>
            <a:ext cx="9715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6" descr="logo eefeusp fundo transparente.g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35825" y="6092825"/>
            <a:ext cx="571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0" y="274638"/>
            <a:ext cx="8722296" cy="706090"/>
          </a:xfrm>
          <a:ln/>
        </p:spPr>
        <p:style>
          <a:lnRef idx="2">
            <a:schemeClr val="accent3">
              <a:shade val="50000"/>
            </a:schemeClr>
          </a:lnRef>
          <a:fillRef idx="1">
            <a:schemeClr val="accent3"/>
          </a:fillRef>
          <a:effectRef idx="0">
            <a:schemeClr val="accent3"/>
          </a:effectRef>
          <a:fontRef idx="none"/>
        </p:style>
        <p:txBody>
          <a:bodyPr/>
          <a:lstStyle/>
          <a:p>
            <a:r>
              <a:rPr lang="pt-BR" dirty="0" smtClean="0"/>
              <a:t>Clique para editar o estilo do título mestre</a:t>
            </a:r>
            <a:endParaRPr lang="pt-BR" dirty="0"/>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4"/>
          <p:cNvSpPr>
            <a:spLocks noGrp="1"/>
          </p:cNvSpPr>
          <p:nvPr>
            <p:ph type="dt" sz="half" idx="10"/>
          </p:nvPr>
        </p:nvSpPr>
        <p:spPr/>
        <p:txBody>
          <a:bodyPr/>
          <a:lstStyle>
            <a:lvl1pPr>
              <a:defRPr/>
            </a:lvl1pPr>
          </a:lstStyle>
          <a:p>
            <a:pPr>
              <a:defRPr/>
            </a:pPr>
            <a:fld id="{CA44A76B-C39E-4626-9F39-AC36926F4602}" type="datetimeFigureOut">
              <a:rPr lang="pt-BR"/>
              <a:pPr>
                <a:defRPr/>
              </a:pPr>
              <a:t>05/02/2020</a:t>
            </a:fld>
            <a:endParaRPr lang="pt-BR"/>
          </a:p>
        </p:txBody>
      </p:sp>
      <p:sp>
        <p:nvSpPr>
          <p:cNvPr id="8" name="Espaço Reservado para Rodapé 5"/>
          <p:cNvSpPr>
            <a:spLocks noGrp="1"/>
          </p:cNvSpPr>
          <p:nvPr>
            <p:ph type="ftr" sz="quarter" idx="11"/>
          </p:nvPr>
        </p:nvSpPr>
        <p:spPr/>
        <p:txBody>
          <a:bodyPr/>
          <a:lstStyle>
            <a:lvl1pPr>
              <a:defRPr/>
            </a:lvl1pPr>
          </a:lstStyle>
          <a:p>
            <a:pPr>
              <a:defRPr/>
            </a:pPr>
            <a:endParaRPr lang="pt-BR"/>
          </a:p>
        </p:txBody>
      </p:sp>
      <p:sp>
        <p:nvSpPr>
          <p:cNvPr id="9" name="Espaço Reservado para Número de Slide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70AC3B56-CE1D-4490-813F-00273BD9A667}" type="slidenum">
              <a:rPr lang="pt-BR" altLang="pt-BR"/>
              <a:pPr/>
              <a:t>‹nº›</a:t>
            </a:fld>
            <a:endParaRPr lang="pt-BR" altLang="pt-BR"/>
          </a:p>
        </p:txBody>
      </p:sp>
    </p:spTree>
    <p:extLst>
      <p:ext uri="{BB962C8B-B14F-4D97-AF65-F5344CB8AC3E}">
        <p14:creationId xmlns:p14="http://schemas.microsoft.com/office/powerpoint/2010/main" val="4200918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pic>
        <p:nvPicPr>
          <p:cNvPr id="7" name="Imagem 5" descr="logo usp fundo transparente.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56550" y="6237288"/>
            <a:ext cx="9715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m 6" descr="logo eefeusp fundo transparente.g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35825" y="6092825"/>
            <a:ext cx="571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9" name="Espaço Reservado para Data 6"/>
          <p:cNvSpPr>
            <a:spLocks noGrp="1"/>
          </p:cNvSpPr>
          <p:nvPr>
            <p:ph type="dt" sz="half" idx="10"/>
          </p:nvPr>
        </p:nvSpPr>
        <p:spPr/>
        <p:txBody>
          <a:bodyPr/>
          <a:lstStyle>
            <a:lvl1pPr>
              <a:defRPr/>
            </a:lvl1pPr>
          </a:lstStyle>
          <a:p>
            <a:pPr>
              <a:defRPr/>
            </a:pPr>
            <a:fld id="{1125D727-148F-42D1-BF48-CB5CA065A20B}" type="datetimeFigureOut">
              <a:rPr lang="pt-BR"/>
              <a:pPr>
                <a:defRPr/>
              </a:pPr>
              <a:t>05/02/2020</a:t>
            </a:fld>
            <a:endParaRPr lang="pt-BR"/>
          </a:p>
        </p:txBody>
      </p:sp>
      <p:sp>
        <p:nvSpPr>
          <p:cNvPr id="10" name="Espaço Reservado para Rodapé 7"/>
          <p:cNvSpPr>
            <a:spLocks noGrp="1"/>
          </p:cNvSpPr>
          <p:nvPr>
            <p:ph type="ftr" sz="quarter" idx="11"/>
          </p:nvPr>
        </p:nvSpPr>
        <p:spPr/>
        <p:txBody>
          <a:bodyPr/>
          <a:lstStyle>
            <a:lvl1pPr>
              <a:defRPr/>
            </a:lvl1pPr>
          </a:lstStyle>
          <a:p>
            <a:pPr>
              <a:defRPr/>
            </a:pPr>
            <a:endParaRPr lang="pt-BR"/>
          </a:p>
        </p:txBody>
      </p:sp>
      <p:sp>
        <p:nvSpPr>
          <p:cNvPr id="11" name="Espaço Reservado para Número de Slide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EE68FCCA-C307-4FC6-AEE4-A32C88F1DEE1}" type="slidenum">
              <a:rPr lang="pt-BR" altLang="pt-BR"/>
              <a:pPr/>
              <a:t>‹nº›</a:t>
            </a:fld>
            <a:endParaRPr lang="pt-BR" altLang="pt-BR"/>
          </a:p>
        </p:txBody>
      </p:sp>
    </p:spTree>
    <p:extLst>
      <p:ext uri="{BB962C8B-B14F-4D97-AF65-F5344CB8AC3E}">
        <p14:creationId xmlns:p14="http://schemas.microsoft.com/office/powerpoint/2010/main" val="2953814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pic>
        <p:nvPicPr>
          <p:cNvPr id="3" name="Imagem 5" descr="logo usp fundo transparente.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56550" y="6237288"/>
            <a:ext cx="9715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6" descr="logo eefeusp fundo transparente.g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35825" y="6092825"/>
            <a:ext cx="571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r>
              <a:rPr lang="pt-BR" smtClean="0"/>
              <a:t>Clique para editar o estilo do título mestre</a:t>
            </a:r>
            <a:endParaRPr lang="pt-BR"/>
          </a:p>
        </p:txBody>
      </p:sp>
      <p:sp>
        <p:nvSpPr>
          <p:cNvPr id="5" name="Espaço Reservado para Data 2"/>
          <p:cNvSpPr>
            <a:spLocks noGrp="1"/>
          </p:cNvSpPr>
          <p:nvPr>
            <p:ph type="dt" sz="half" idx="10"/>
          </p:nvPr>
        </p:nvSpPr>
        <p:spPr/>
        <p:txBody>
          <a:bodyPr/>
          <a:lstStyle>
            <a:lvl1pPr>
              <a:defRPr/>
            </a:lvl1pPr>
          </a:lstStyle>
          <a:p>
            <a:pPr>
              <a:defRPr/>
            </a:pPr>
            <a:fld id="{5CA89397-BD9E-4E10-9214-8C4BC3AEBDD5}" type="datetimeFigureOut">
              <a:rPr lang="pt-BR"/>
              <a:pPr>
                <a:defRPr/>
              </a:pPr>
              <a:t>05/02/2020</a:t>
            </a:fld>
            <a:endParaRPr lang="pt-BR"/>
          </a:p>
        </p:txBody>
      </p:sp>
      <p:sp>
        <p:nvSpPr>
          <p:cNvPr id="6" name="Espaço Reservado para Rodapé 3"/>
          <p:cNvSpPr>
            <a:spLocks noGrp="1"/>
          </p:cNvSpPr>
          <p:nvPr>
            <p:ph type="ftr" sz="quarter" idx="11"/>
          </p:nvPr>
        </p:nvSpPr>
        <p:spPr/>
        <p:txBody>
          <a:bodyPr/>
          <a:lstStyle>
            <a:lvl1pPr>
              <a:defRPr/>
            </a:lvl1pPr>
          </a:lstStyle>
          <a:p>
            <a:pPr>
              <a:defRPr/>
            </a:pPr>
            <a:endParaRPr lang="pt-BR"/>
          </a:p>
        </p:txBody>
      </p:sp>
      <p:sp>
        <p:nvSpPr>
          <p:cNvPr id="7" name="Espaço Reservado para Número de Slide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DCD173F8-ECB8-43FA-88D5-E69DA6D49B99}" type="slidenum">
              <a:rPr lang="pt-BR" altLang="pt-BR"/>
              <a:pPr/>
              <a:t>‹nº›</a:t>
            </a:fld>
            <a:endParaRPr lang="pt-BR" altLang="pt-BR"/>
          </a:p>
        </p:txBody>
      </p:sp>
    </p:spTree>
    <p:extLst>
      <p:ext uri="{BB962C8B-B14F-4D97-AF65-F5344CB8AC3E}">
        <p14:creationId xmlns:p14="http://schemas.microsoft.com/office/powerpoint/2010/main" val="4276056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pic>
        <p:nvPicPr>
          <p:cNvPr id="5" name="Imagem 5" descr="logo usp fundo transparente.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56550" y="6237288"/>
            <a:ext cx="9715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6" descr="logo eefeusp fundo transparente.g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35825" y="6092825"/>
            <a:ext cx="571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457200" y="273050"/>
            <a:ext cx="3008313" cy="1162050"/>
          </a:xfrm>
          <a:prstGeom prst="round2SameRect">
            <a:avLst/>
          </a:prstGeo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7" name="Espaço Reservado para Data 4"/>
          <p:cNvSpPr>
            <a:spLocks noGrp="1"/>
          </p:cNvSpPr>
          <p:nvPr>
            <p:ph type="dt" sz="half" idx="10"/>
          </p:nvPr>
        </p:nvSpPr>
        <p:spPr/>
        <p:txBody>
          <a:bodyPr/>
          <a:lstStyle>
            <a:lvl1pPr>
              <a:defRPr/>
            </a:lvl1pPr>
          </a:lstStyle>
          <a:p>
            <a:pPr>
              <a:defRPr/>
            </a:pPr>
            <a:fld id="{848ABDC7-AE6A-47A7-A5FF-D77BB34B16DB}" type="datetimeFigureOut">
              <a:rPr lang="pt-BR"/>
              <a:pPr>
                <a:defRPr/>
              </a:pPr>
              <a:t>05/02/2020</a:t>
            </a:fld>
            <a:endParaRPr lang="pt-BR"/>
          </a:p>
        </p:txBody>
      </p:sp>
      <p:sp>
        <p:nvSpPr>
          <p:cNvPr id="8" name="Espaço Reservado para Rodapé 5"/>
          <p:cNvSpPr>
            <a:spLocks noGrp="1"/>
          </p:cNvSpPr>
          <p:nvPr>
            <p:ph type="ftr" sz="quarter" idx="11"/>
          </p:nvPr>
        </p:nvSpPr>
        <p:spPr/>
        <p:txBody>
          <a:bodyPr/>
          <a:lstStyle>
            <a:lvl1pPr>
              <a:defRPr/>
            </a:lvl1pPr>
          </a:lstStyle>
          <a:p>
            <a:pPr>
              <a:defRPr/>
            </a:pPr>
            <a:endParaRPr lang="pt-BR"/>
          </a:p>
        </p:txBody>
      </p:sp>
      <p:sp>
        <p:nvSpPr>
          <p:cNvPr id="9" name="Espaço Reservado para Número de Slide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97510A2F-F58F-40AA-8E49-E7A50F14B943}" type="slidenum">
              <a:rPr lang="pt-BR" altLang="pt-BR"/>
              <a:pPr/>
              <a:t>‹nº›</a:t>
            </a:fld>
            <a:endParaRPr lang="pt-BR" altLang="pt-BR"/>
          </a:p>
        </p:txBody>
      </p:sp>
    </p:spTree>
    <p:extLst>
      <p:ext uri="{BB962C8B-B14F-4D97-AF65-F5344CB8AC3E}">
        <p14:creationId xmlns:p14="http://schemas.microsoft.com/office/powerpoint/2010/main" val="1223220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pic>
        <p:nvPicPr>
          <p:cNvPr id="5" name="Imagem 5" descr="logo usp fundo transparente.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56550" y="6237288"/>
            <a:ext cx="9715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6" descr="logo eefeusp fundo transparente.g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35825" y="6092825"/>
            <a:ext cx="571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1792288" y="4800600"/>
            <a:ext cx="5486400" cy="566738"/>
          </a:xfrm>
          <a:prstGeom prst="round2SameRect">
            <a:avLst/>
          </a:prstGeom>
        </p:spPr>
        <p:txBody>
          <a:bodyPr anchor="b"/>
          <a:lstStyle>
            <a:lvl1pPr algn="l">
              <a:defRPr sz="2000" b="1"/>
            </a:lvl1pPr>
          </a:lstStyle>
          <a:p>
            <a:r>
              <a:rPr lang="pt-BR" smtClean="0"/>
              <a:t>Clique para editar o estilo do título mestre</a:t>
            </a:r>
            <a:endParaRPr lang="pt-BR" dirty="0"/>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smtClean="0"/>
              <a:t>Clique no ícone para adicionar uma imagem</a:t>
            </a:r>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7" name="Espaço Reservado para Data 4"/>
          <p:cNvSpPr>
            <a:spLocks noGrp="1"/>
          </p:cNvSpPr>
          <p:nvPr>
            <p:ph type="dt" sz="half" idx="10"/>
          </p:nvPr>
        </p:nvSpPr>
        <p:spPr/>
        <p:txBody>
          <a:bodyPr/>
          <a:lstStyle>
            <a:lvl1pPr>
              <a:defRPr/>
            </a:lvl1pPr>
          </a:lstStyle>
          <a:p>
            <a:pPr>
              <a:defRPr/>
            </a:pPr>
            <a:fld id="{D31018D4-3E2F-4ED4-9FC3-C94949886E62}" type="datetimeFigureOut">
              <a:rPr lang="pt-BR"/>
              <a:pPr>
                <a:defRPr/>
              </a:pPr>
              <a:t>05/02/2020</a:t>
            </a:fld>
            <a:endParaRPr lang="pt-BR"/>
          </a:p>
        </p:txBody>
      </p:sp>
      <p:sp>
        <p:nvSpPr>
          <p:cNvPr id="8" name="Espaço Reservado para Rodapé 5"/>
          <p:cNvSpPr>
            <a:spLocks noGrp="1"/>
          </p:cNvSpPr>
          <p:nvPr>
            <p:ph type="ftr" sz="quarter" idx="11"/>
          </p:nvPr>
        </p:nvSpPr>
        <p:spPr/>
        <p:txBody>
          <a:bodyPr/>
          <a:lstStyle>
            <a:lvl1pPr>
              <a:defRPr/>
            </a:lvl1pPr>
          </a:lstStyle>
          <a:p>
            <a:pPr>
              <a:defRPr/>
            </a:pPr>
            <a:endParaRPr lang="pt-BR"/>
          </a:p>
        </p:txBody>
      </p:sp>
      <p:sp>
        <p:nvSpPr>
          <p:cNvPr id="9" name="Espaço Reservado para Número de Slide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9B0FFA21-ADC1-4064-9A6A-0971AC1F0523}" type="slidenum">
              <a:rPr lang="pt-BR" altLang="pt-BR"/>
              <a:pPr/>
              <a:t>‹nº›</a:t>
            </a:fld>
            <a:endParaRPr lang="pt-BR" altLang="pt-BR"/>
          </a:p>
        </p:txBody>
      </p:sp>
    </p:spTree>
    <p:extLst>
      <p:ext uri="{BB962C8B-B14F-4D97-AF65-F5344CB8AC3E}">
        <p14:creationId xmlns:p14="http://schemas.microsoft.com/office/powerpoint/2010/main" val="2743331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pic>
        <p:nvPicPr>
          <p:cNvPr id="4" name="Imagem 5" descr="logo usp fundo transparente.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56550" y="6237288"/>
            <a:ext cx="9715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6" descr="logo eefeusp fundo transparente.g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35825" y="6092825"/>
            <a:ext cx="571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Data 3"/>
          <p:cNvSpPr>
            <a:spLocks noGrp="1"/>
          </p:cNvSpPr>
          <p:nvPr>
            <p:ph type="dt" sz="half" idx="10"/>
          </p:nvPr>
        </p:nvSpPr>
        <p:spPr/>
        <p:txBody>
          <a:bodyPr/>
          <a:lstStyle>
            <a:lvl1pPr>
              <a:defRPr/>
            </a:lvl1pPr>
          </a:lstStyle>
          <a:p>
            <a:pPr>
              <a:defRPr/>
            </a:pPr>
            <a:fld id="{946FCE32-685D-41DC-B70C-575A93FF7B6D}" type="datetimeFigureOut">
              <a:rPr lang="pt-BR"/>
              <a:pPr>
                <a:defRPr/>
              </a:pPr>
              <a:t>05/02/2020</a:t>
            </a:fld>
            <a:endParaRPr lang="pt-BR"/>
          </a:p>
        </p:txBody>
      </p:sp>
      <p:sp>
        <p:nvSpPr>
          <p:cNvPr id="7" name="Espaço Reservado para Rodapé 4"/>
          <p:cNvSpPr>
            <a:spLocks noGrp="1"/>
          </p:cNvSpPr>
          <p:nvPr>
            <p:ph type="ftr" sz="quarter" idx="11"/>
          </p:nvPr>
        </p:nvSpPr>
        <p:spPr/>
        <p:txBody>
          <a:bodyPr/>
          <a:lstStyle>
            <a:lvl1pPr>
              <a:defRPr/>
            </a:lvl1pPr>
          </a:lstStyle>
          <a:p>
            <a:pPr>
              <a:defRPr/>
            </a:pPr>
            <a:endParaRPr lang="pt-BR"/>
          </a:p>
        </p:txBody>
      </p:sp>
      <p:sp>
        <p:nvSpPr>
          <p:cNvPr id="8" name="Espaço Reservado para Número de Slid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1D4A7899-AC4E-4CC8-A1DE-14A6C960FD05}" type="slidenum">
              <a:rPr lang="pt-BR" altLang="pt-BR"/>
              <a:pPr/>
              <a:t>‹nº›</a:t>
            </a:fld>
            <a:endParaRPr lang="pt-BR" altLang="pt-BR"/>
          </a:p>
        </p:txBody>
      </p:sp>
    </p:spTree>
    <p:extLst>
      <p:ext uri="{BB962C8B-B14F-4D97-AF65-F5344CB8AC3E}">
        <p14:creationId xmlns:p14="http://schemas.microsoft.com/office/powerpoint/2010/main" val="818881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0" y="260350"/>
            <a:ext cx="8721725" cy="706438"/>
          </a:xfrm>
          <a:prstGeom prst="round1Rect">
            <a:avLst/>
          </a:prstGeom>
          <a:ln/>
        </p:spPr>
        <p:style>
          <a:lnRef idx="2">
            <a:schemeClr val="accent3">
              <a:shade val="50000"/>
            </a:schemeClr>
          </a:lnRef>
          <a:fillRef idx="1">
            <a:schemeClr val="accent3"/>
          </a:fillRef>
          <a:effectRef idx="0">
            <a:schemeClr val="accent3"/>
          </a:effectRef>
          <a:fontRef idx="none"/>
        </p:style>
        <p:txBody>
          <a:bodyPr vert="horz" lIns="91440" tIns="45720" rIns="91440" bIns="45720" rtlCol="0" anchor="ctr">
            <a:noAutofit/>
          </a:bodyPr>
          <a:lstStyle/>
          <a:p>
            <a:r>
              <a:rPr lang="pt-BR" dirty="0" smtClean="0"/>
              <a:t>Clique para editar o estilo do título mestre</a:t>
            </a:r>
            <a:endParaRPr lang="pt-BR" dirty="0"/>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E32758A-CEE2-4347-B00D-2A4B67FBAC74}" type="datetimeFigureOut">
              <a:rPr lang="pt-BR"/>
              <a:pPr>
                <a:defRPr/>
              </a:pPr>
              <a:t>05/02/2020</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r" rtl="0" eaLnBrk="0" fontAlgn="base" hangingPunct="0">
        <a:spcBef>
          <a:spcPct val="0"/>
        </a:spcBef>
        <a:spcAft>
          <a:spcPct val="0"/>
        </a:spcAft>
        <a:defRPr sz="3600" kern="120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itchFamily="34" charset="0"/>
          <a:ea typeface="+mj-ea"/>
          <a:cs typeface="+mj-cs"/>
        </a:defRPr>
      </a:lvl1pPr>
      <a:lvl2pPr algn="r" rtl="0" eaLnBrk="0" fontAlgn="base" hangingPunct="0">
        <a:spcBef>
          <a:spcPct val="0"/>
        </a:spcBef>
        <a:spcAft>
          <a:spcPct val="0"/>
        </a:spcAft>
        <a:defRPr sz="3600">
          <a:solidFill>
            <a:srgbClr val="FFFFFF"/>
          </a:solidFill>
          <a:latin typeface="Corbel" pitchFamily="34" charset="0"/>
        </a:defRPr>
      </a:lvl2pPr>
      <a:lvl3pPr algn="r" rtl="0" eaLnBrk="0" fontAlgn="base" hangingPunct="0">
        <a:spcBef>
          <a:spcPct val="0"/>
        </a:spcBef>
        <a:spcAft>
          <a:spcPct val="0"/>
        </a:spcAft>
        <a:defRPr sz="3600">
          <a:solidFill>
            <a:srgbClr val="FFFFFF"/>
          </a:solidFill>
          <a:latin typeface="Corbel" pitchFamily="34" charset="0"/>
        </a:defRPr>
      </a:lvl3pPr>
      <a:lvl4pPr algn="r" rtl="0" eaLnBrk="0" fontAlgn="base" hangingPunct="0">
        <a:spcBef>
          <a:spcPct val="0"/>
        </a:spcBef>
        <a:spcAft>
          <a:spcPct val="0"/>
        </a:spcAft>
        <a:defRPr sz="3600">
          <a:solidFill>
            <a:srgbClr val="FFFFFF"/>
          </a:solidFill>
          <a:latin typeface="Corbel" pitchFamily="34" charset="0"/>
        </a:defRPr>
      </a:lvl4pPr>
      <a:lvl5pPr algn="r" rtl="0" eaLnBrk="0" fontAlgn="base" hangingPunct="0">
        <a:spcBef>
          <a:spcPct val="0"/>
        </a:spcBef>
        <a:spcAft>
          <a:spcPct val="0"/>
        </a:spcAft>
        <a:defRPr sz="3600">
          <a:solidFill>
            <a:srgbClr val="FFFFFF"/>
          </a:solidFill>
          <a:latin typeface="Corbel" pitchFamily="34" charset="0"/>
        </a:defRPr>
      </a:lvl5pPr>
      <a:lvl6pPr marL="457200" algn="r" rtl="0" fontAlgn="base">
        <a:spcBef>
          <a:spcPct val="0"/>
        </a:spcBef>
        <a:spcAft>
          <a:spcPct val="0"/>
        </a:spcAft>
        <a:defRPr sz="3600">
          <a:solidFill>
            <a:srgbClr val="FFFFFF"/>
          </a:solidFill>
          <a:latin typeface="Corbel" pitchFamily="34" charset="0"/>
        </a:defRPr>
      </a:lvl6pPr>
      <a:lvl7pPr marL="914400" algn="r" rtl="0" fontAlgn="base">
        <a:spcBef>
          <a:spcPct val="0"/>
        </a:spcBef>
        <a:spcAft>
          <a:spcPct val="0"/>
        </a:spcAft>
        <a:defRPr sz="3600">
          <a:solidFill>
            <a:srgbClr val="FFFFFF"/>
          </a:solidFill>
          <a:latin typeface="Corbel" pitchFamily="34" charset="0"/>
        </a:defRPr>
      </a:lvl7pPr>
      <a:lvl8pPr marL="1371600" algn="r" rtl="0" fontAlgn="base">
        <a:spcBef>
          <a:spcPct val="0"/>
        </a:spcBef>
        <a:spcAft>
          <a:spcPct val="0"/>
        </a:spcAft>
        <a:defRPr sz="3600">
          <a:solidFill>
            <a:srgbClr val="FFFFFF"/>
          </a:solidFill>
          <a:latin typeface="Corbel" pitchFamily="34" charset="0"/>
        </a:defRPr>
      </a:lvl8pPr>
      <a:lvl9pPr marL="1828800" algn="r" rtl="0" fontAlgn="base">
        <a:spcBef>
          <a:spcPct val="0"/>
        </a:spcBef>
        <a:spcAft>
          <a:spcPct val="0"/>
        </a:spcAft>
        <a:defRPr sz="3600">
          <a:solidFill>
            <a:srgbClr val="FFFFFF"/>
          </a:solidFill>
          <a:latin typeface="Corbel" pitchFamily="34" charset="0"/>
        </a:defRPr>
      </a:lvl9pPr>
    </p:titleStyle>
    <p:bodyStyle>
      <a:lvl1pPr marL="342900" algn="l" rtl="0" eaLnBrk="0" fontAlgn="base" hangingPunct="0">
        <a:lnSpc>
          <a:spcPct val="150000"/>
        </a:lnSpc>
        <a:spcBef>
          <a:spcPct val="0"/>
        </a:spcBef>
        <a:spcAft>
          <a:spcPct val="0"/>
        </a:spcAft>
        <a:buFont typeface="Arial" panose="020B0604020202020204" pitchFamily="34" charset="0"/>
        <a:defRPr sz="2800" kern="1200">
          <a:solidFill>
            <a:srgbClr val="404040"/>
          </a:solidFill>
          <a:latin typeface="Arial" pitchFamily="34" charset="0"/>
          <a:ea typeface="+mn-ea"/>
          <a:cs typeface="Arial" pitchFamily="34" charset="0"/>
        </a:defRPr>
      </a:lvl1pPr>
      <a:lvl2pPr marL="742950" algn="l" rtl="0" eaLnBrk="0" fontAlgn="base" hangingPunct="0">
        <a:lnSpc>
          <a:spcPct val="150000"/>
        </a:lnSpc>
        <a:spcBef>
          <a:spcPct val="0"/>
        </a:spcBef>
        <a:spcAft>
          <a:spcPct val="0"/>
        </a:spcAft>
        <a:buFont typeface="Arial" panose="020B0604020202020204" pitchFamily="34" charset="0"/>
        <a:defRPr sz="2800" kern="1200">
          <a:solidFill>
            <a:srgbClr val="404040"/>
          </a:solidFill>
          <a:latin typeface="Arial" pitchFamily="34" charset="0"/>
          <a:ea typeface="+mn-ea"/>
          <a:cs typeface="Arial" pitchFamily="34" charset="0"/>
        </a:defRPr>
      </a:lvl2pPr>
      <a:lvl3pPr marL="1143000" algn="l" rtl="0" eaLnBrk="0" fontAlgn="base" hangingPunct="0">
        <a:lnSpc>
          <a:spcPct val="150000"/>
        </a:lnSpc>
        <a:spcBef>
          <a:spcPct val="0"/>
        </a:spcBef>
        <a:spcAft>
          <a:spcPct val="0"/>
        </a:spcAft>
        <a:buFont typeface="Arial" panose="020B0604020202020204" pitchFamily="34" charset="0"/>
        <a:defRPr sz="2400" kern="1200">
          <a:solidFill>
            <a:srgbClr val="404040"/>
          </a:solidFill>
          <a:latin typeface="Arial" pitchFamily="34" charset="0"/>
          <a:ea typeface="+mn-ea"/>
          <a:cs typeface="Arial" pitchFamily="34" charset="0"/>
        </a:defRPr>
      </a:lvl3pPr>
      <a:lvl4pPr marL="1600200" algn="l" rtl="0" eaLnBrk="0" fontAlgn="base" hangingPunct="0">
        <a:lnSpc>
          <a:spcPct val="150000"/>
        </a:lnSpc>
        <a:spcBef>
          <a:spcPct val="0"/>
        </a:spcBef>
        <a:spcAft>
          <a:spcPct val="0"/>
        </a:spcAft>
        <a:buFont typeface="Arial" panose="020B0604020202020204" pitchFamily="34" charset="0"/>
        <a:defRPr sz="2000" kern="1200">
          <a:solidFill>
            <a:srgbClr val="404040"/>
          </a:solidFill>
          <a:latin typeface="Arial" pitchFamily="34" charset="0"/>
          <a:ea typeface="+mn-ea"/>
          <a:cs typeface="Arial" pitchFamily="34" charset="0"/>
        </a:defRPr>
      </a:lvl4pPr>
      <a:lvl5pPr marL="2057400" algn="l" rtl="0" eaLnBrk="0" fontAlgn="base" hangingPunct="0">
        <a:lnSpc>
          <a:spcPct val="150000"/>
        </a:lnSpc>
        <a:spcBef>
          <a:spcPct val="0"/>
        </a:spcBef>
        <a:spcAft>
          <a:spcPct val="0"/>
        </a:spcAft>
        <a:buFont typeface="Arial" panose="020B0604020202020204" pitchFamily="34" charset="0"/>
        <a:defRPr sz="2000" kern="1200">
          <a:solidFill>
            <a:srgbClr val="40404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 Id="rId5" Type="http://schemas.openxmlformats.org/officeDocument/2006/relationships/image" Target="../media/image5.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m 3" descr="apresentação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p:txBody>
          <a:bodyPr/>
          <a:lstStyle/>
          <a:p>
            <a:pPr algn="ctr" eaLnBrk="1" fontAlgn="auto" hangingPunct="1">
              <a:spcAft>
                <a:spcPts val="0"/>
              </a:spcAft>
              <a:defRPr/>
            </a:pPr>
            <a:r>
              <a:rPr lang="en-US" sz="2800" dirty="0" smtClean="0"/>
              <a:t>School of Physical Education and Sport</a:t>
            </a:r>
            <a:endParaRPr lang="en-US" sz="2800" dirty="0"/>
          </a:p>
        </p:txBody>
      </p:sp>
      <p:sp>
        <p:nvSpPr>
          <p:cNvPr id="13316" name="Subtítulo 2"/>
          <p:cNvSpPr>
            <a:spLocks noGrp="1"/>
          </p:cNvSpPr>
          <p:nvPr>
            <p:ph type="subTitle" idx="1"/>
          </p:nvPr>
        </p:nvSpPr>
        <p:spPr>
          <a:xfrm>
            <a:off x="6156325" y="620713"/>
            <a:ext cx="2952750" cy="1079500"/>
          </a:xfrm>
        </p:spPr>
        <p:txBody>
          <a:bodyPr/>
          <a:lstStyle/>
          <a:p>
            <a:pPr eaLnBrk="1" hangingPunct="1"/>
            <a:r>
              <a:rPr lang="en-US" altLang="pt-BR" smtClean="0"/>
              <a:t>University of São Paulo</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fontAlgn="auto" hangingPunct="1">
              <a:spcAft>
                <a:spcPts val="0"/>
              </a:spcAft>
              <a:defRPr/>
            </a:pPr>
            <a:r>
              <a:rPr lang="pt-BR" dirty="0" err="1" smtClean="0"/>
              <a:t>Research</a:t>
            </a:r>
            <a:endParaRPr lang="pt-BR" dirty="0"/>
          </a:p>
        </p:txBody>
      </p:sp>
      <p:pic>
        <p:nvPicPr>
          <p:cNvPr id="5" name="Imagem 4" descr="logo eefe 2016 jpg eng color.jpg"/>
          <p:cNvPicPr>
            <a:picLocks noChangeAspect="1"/>
          </p:cNvPicPr>
          <p:nvPr/>
        </p:nvPicPr>
        <p:blipFill>
          <a:blip r:embed="rId2" cstate="print">
            <a:duotone>
              <a:schemeClr val="accent3">
                <a:shade val="45000"/>
                <a:satMod val="135000"/>
              </a:schemeClr>
              <a:prstClr val="white"/>
            </a:duotone>
          </a:blip>
          <a:stretch>
            <a:fillRect/>
          </a:stretch>
        </p:blipFill>
        <p:spPr>
          <a:xfrm>
            <a:off x="216024" y="213876"/>
            <a:ext cx="8748464" cy="307110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pPr eaLnBrk="1" fontAlgn="auto" hangingPunct="1">
              <a:spcAft>
                <a:spcPts val="0"/>
              </a:spcAft>
              <a:defRPr/>
            </a:pPr>
            <a:r>
              <a:rPr lang="pt-BR" dirty="0" err="1" smtClean="0"/>
              <a:t>Research</a:t>
            </a:r>
            <a:endParaRPr lang="pt-BR" dirty="0"/>
          </a:p>
        </p:txBody>
      </p:sp>
      <p:pic>
        <p:nvPicPr>
          <p:cNvPr id="23555" name="Espaço Reservado para Conteúdo 12" descr="2011-01-20- Ladesp (10).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68313" y="1268413"/>
            <a:ext cx="3779837" cy="5040312"/>
          </a:xfrm>
        </p:spPr>
      </p:pic>
      <p:sp>
        <p:nvSpPr>
          <p:cNvPr id="11" name="Espaço Reservado para Texto 3"/>
          <p:cNvSpPr txBox="1">
            <a:spLocks/>
          </p:cNvSpPr>
          <p:nvPr/>
        </p:nvSpPr>
        <p:spPr>
          <a:xfrm>
            <a:off x="3609975" y="1844675"/>
            <a:ext cx="5111750" cy="3168650"/>
          </a:xfrm>
          <a:prstGeom prst="round2DiagRect">
            <a:avLst/>
          </a:prstGeom>
        </p:spPr>
        <p:style>
          <a:lnRef idx="2">
            <a:schemeClr val="accent6">
              <a:shade val="50000"/>
            </a:schemeClr>
          </a:lnRef>
          <a:fillRef idx="1">
            <a:schemeClr val="accent6"/>
          </a:fillRef>
          <a:effectRef idx="0">
            <a:schemeClr val="accent6"/>
          </a:effectRef>
          <a:fontRef idx="minor">
            <a:schemeClr val="lt1"/>
          </a:fontRef>
        </p:style>
        <p:txBody>
          <a:bodyPr lIns="108000" tIns="0" rIns="0" bIns="0"/>
          <a:lstStyle/>
          <a:p>
            <a:pPr fontAlgn="auto">
              <a:lnSpc>
                <a:spcPct val="170000"/>
              </a:lnSpc>
              <a:spcBef>
                <a:spcPts val="0"/>
              </a:spcBef>
              <a:spcAft>
                <a:spcPts val="0"/>
              </a:spcAft>
              <a:defRPr/>
            </a:pPr>
            <a:r>
              <a:rPr lang="en-US" dirty="0"/>
              <a:t>Research is one of the greatest concerns of the School of Physical Education and Sport.</a:t>
            </a:r>
          </a:p>
          <a:p>
            <a:pPr fontAlgn="auto">
              <a:lnSpc>
                <a:spcPct val="170000"/>
              </a:lnSpc>
              <a:spcBef>
                <a:spcPts val="0"/>
              </a:spcBef>
              <a:spcAft>
                <a:spcPts val="0"/>
              </a:spcAft>
              <a:defRPr/>
            </a:pPr>
            <a:endParaRPr lang="pt-BR" dirty="0"/>
          </a:p>
          <a:p>
            <a:pPr fontAlgn="auto">
              <a:lnSpc>
                <a:spcPct val="170000"/>
              </a:lnSpc>
              <a:spcBef>
                <a:spcPts val="0"/>
              </a:spcBef>
              <a:spcAft>
                <a:spcPts val="0"/>
              </a:spcAft>
              <a:defRPr/>
            </a:pPr>
            <a:r>
              <a:rPr lang="en-US" dirty="0"/>
              <a:t>The studies are developed in the Labs and Research Groups, involving professors, students, researchers and specialized technicians.</a:t>
            </a:r>
            <a:endParaRPr lang="pt-BR" dirty="0"/>
          </a:p>
        </p:txBody>
      </p:sp>
      <p:pic>
        <p:nvPicPr>
          <p:cNvPr id="23557" name="Imagem 4" descr="logo eefe 2016 jpg eng 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pPr eaLnBrk="1" fontAlgn="auto" hangingPunct="1">
              <a:spcAft>
                <a:spcPts val="0"/>
              </a:spcAft>
              <a:defRPr/>
            </a:pPr>
            <a:r>
              <a:rPr lang="pt-BR" sz="2400" dirty="0" err="1" smtClean="0"/>
              <a:t>Adaptation</a:t>
            </a:r>
            <a:r>
              <a:rPr lang="pt-BR" sz="2400" dirty="0" smtClean="0"/>
              <a:t> to </a:t>
            </a:r>
            <a:r>
              <a:rPr lang="pt-BR" sz="2400" dirty="0" err="1" smtClean="0"/>
              <a:t>Strength</a:t>
            </a:r>
            <a:r>
              <a:rPr lang="pt-BR" sz="2400" dirty="0" smtClean="0"/>
              <a:t> Training </a:t>
            </a:r>
            <a:r>
              <a:rPr lang="pt-BR" sz="2400" dirty="0" err="1" smtClean="0"/>
              <a:t>Lab</a:t>
            </a:r>
            <a:endParaRPr lang="pt-BR" sz="2400" dirty="0"/>
          </a:p>
        </p:txBody>
      </p:sp>
      <p:sp>
        <p:nvSpPr>
          <p:cNvPr id="4" name="Espaço Reservado para Conteúdo 3"/>
          <p:cNvSpPr>
            <a:spLocks noGrp="1"/>
          </p:cNvSpPr>
          <p:nvPr>
            <p:ph sz="half" idx="1"/>
          </p:nvPr>
        </p:nvSpPr>
        <p:spPr>
          <a:xfrm>
            <a:off x="250825" y="1341438"/>
            <a:ext cx="5113338" cy="4895850"/>
          </a:xfrm>
        </p:spPr>
        <p:txBody>
          <a:bodyPr rtlCol="0">
            <a:noAutofit/>
          </a:bodyPr>
          <a:lstStyle/>
          <a:p>
            <a:pPr marL="685800" indent="-342900" eaLnBrk="1" fontAlgn="auto" hangingPunct="1">
              <a:lnSpc>
                <a:spcPct val="170000"/>
              </a:lnSpc>
              <a:spcBef>
                <a:spcPts val="0"/>
              </a:spcBef>
              <a:spcAft>
                <a:spcPts val="0"/>
              </a:spcAft>
              <a:defRPr/>
            </a:pPr>
            <a:r>
              <a:rPr lang="en-US" sz="1400" b="1" dirty="0" smtClean="0">
                <a:solidFill>
                  <a:schemeClr val="tx1">
                    <a:lumMod val="75000"/>
                    <a:lumOff val="25000"/>
                  </a:schemeClr>
                </a:solidFill>
              </a:rPr>
              <a:t>Study Areas:</a:t>
            </a:r>
          </a:p>
          <a:p>
            <a:pPr indent="188913" eaLnBrk="1" fontAlgn="auto"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Neuromuscular Adaptations to Strength Training;</a:t>
            </a:r>
            <a:endParaRPr lang="pt-BR" sz="1400" dirty="0" smtClean="0">
              <a:solidFill>
                <a:schemeClr val="tx1">
                  <a:lumMod val="75000"/>
                  <a:lumOff val="25000"/>
                </a:schemeClr>
              </a:solidFill>
            </a:endParaRPr>
          </a:p>
          <a:p>
            <a:pPr indent="188913" eaLnBrk="1" fontAlgn="auto"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Sports Performance;</a:t>
            </a:r>
            <a:endParaRPr lang="pt-BR" sz="1400" dirty="0" smtClean="0">
              <a:solidFill>
                <a:schemeClr val="tx1">
                  <a:lumMod val="75000"/>
                  <a:lumOff val="25000"/>
                </a:schemeClr>
              </a:solidFill>
            </a:endParaRPr>
          </a:p>
          <a:p>
            <a:pPr indent="188913" eaLnBrk="1" fontAlgn="auto"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Models for Strength Training;</a:t>
            </a:r>
            <a:endParaRPr lang="pt-BR" sz="1400" dirty="0" smtClean="0">
              <a:solidFill>
                <a:schemeClr val="tx1">
                  <a:lumMod val="75000"/>
                  <a:lumOff val="25000"/>
                </a:schemeClr>
              </a:solidFill>
            </a:endParaRPr>
          </a:p>
          <a:p>
            <a:pPr indent="188913" eaLnBrk="1" fontAlgn="auto"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Therapeutic effects of strength training.</a:t>
            </a:r>
            <a:endParaRPr lang="pt-BR" sz="1400" dirty="0" smtClean="0">
              <a:solidFill>
                <a:schemeClr val="tx1">
                  <a:lumMod val="75000"/>
                  <a:lumOff val="25000"/>
                </a:schemeClr>
              </a:solidFill>
            </a:endParaRPr>
          </a:p>
        </p:txBody>
      </p:sp>
      <p:pic>
        <p:nvPicPr>
          <p:cNvPr id="24580" name="Imagem 4" descr="2011-03-05- Lab. Treinamento de Força (106).jpg"/>
          <p:cNvPicPr>
            <a:picLocks noChangeAspect="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5391150" y="1341438"/>
            <a:ext cx="3330575" cy="444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Imagem 5" descr="logo eefe 2016 jpg eng 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pPr eaLnBrk="1" fontAlgn="auto" hangingPunct="1">
              <a:spcAft>
                <a:spcPts val="0"/>
              </a:spcAft>
              <a:defRPr/>
            </a:pPr>
            <a:r>
              <a:rPr lang="pt-BR" sz="2400" dirty="0" err="1" smtClean="0"/>
              <a:t>Applied</a:t>
            </a:r>
            <a:r>
              <a:rPr lang="pt-BR" sz="2400" dirty="0" smtClean="0"/>
              <a:t> </a:t>
            </a:r>
            <a:r>
              <a:rPr lang="pt-BR" sz="2400" dirty="0" err="1" smtClean="0"/>
              <a:t>Nutrition</a:t>
            </a:r>
            <a:r>
              <a:rPr lang="pt-BR" sz="2400" dirty="0" smtClean="0"/>
              <a:t> </a:t>
            </a:r>
            <a:r>
              <a:rPr lang="pt-BR" sz="2400" dirty="0" err="1" smtClean="0"/>
              <a:t>and</a:t>
            </a:r>
            <a:r>
              <a:rPr lang="pt-BR" sz="2400" dirty="0" smtClean="0"/>
              <a:t> </a:t>
            </a:r>
            <a:r>
              <a:rPr lang="pt-BR" sz="2400" dirty="0" err="1" smtClean="0"/>
              <a:t>Metabolism</a:t>
            </a:r>
            <a:r>
              <a:rPr lang="pt-BR" sz="2400" dirty="0" smtClean="0"/>
              <a:t> </a:t>
            </a:r>
            <a:r>
              <a:rPr lang="pt-BR" sz="2400" dirty="0" err="1" smtClean="0"/>
              <a:t>Lab</a:t>
            </a:r>
            <a:r>
              <a:rPr lang="pt-BR" sz="2400" dirty="0" smtClean="0"/>
              <a:t> </a:t>
            </a:r>
            <a:endParaRPr lang="pt-BR" sz="2400" dirty="0"/>
          </a:p>
        </p:txBody>
      </p:sp>
      <p:sp>
        <p:nvSpPr>
          <p:cNvPr id="4" name="Espaço Reservado para Conteúdo 3"/>
          <p:cNvSpPr>
            <a:spLocks noGrp="1"/>
          </p:cNvSpPr>
          <p:nvPr>
            <p:ph sz="half" idx="1"/>
          </p:nvPr>
        </p:nvSpPr>
        <p:spPr>
          <a:xfrm>
            <a:off x="179388" y="1412875"/>
            <a:ext cx="4968875" cy="2447925"/>
          </a:xfrm>
        </p:spPr>
        <p:txBody>
          <a:bodyPr rtlCol="0">
            <a:noAutofit/>
          </a:bodyPr>
          <a:lstStyle/>
          <a:p>
            <a:pPr marL="685800" indent="-342900" eaLnBrk="1" fontAlgn="auto" hangingPunct="1">
              <a:lnSpc>
                <a:spcPct val="170000"/>
              </a:lnSpc>
              <a:spcBef>
                <a:spcPts val="0"/>
              </a:spcBef>
              <a:spcAft>
                <a:spcPts val="0"/>
              </a:spcAft>
              <a:defRPr/>
            </a:pPr>
            <a:r>
              <a:rPr lang="pt-BR" sz="1400" b="1" dirty="0" err="1" smtClean="0">
                <a:solidFill>
                  <a:schemeClr val="tx1">
                    <a:lumMod val="75000"/>
                    <a:lumOff val="25000"/>
                  </a:schemeClr>
                </a:solidFill>
              </a:rPr>
              <a:t>Study</a:t>
            </a:r>
            <a:r>
              <a:rPr lang="pt-BR" sz="1400" b="1" dirty="0" smtClean="0">
                <a:solidFill>
                  <a:schemeClr val="tx1">
                    <a:lumMod val="75000"/>
                    <a:lumOff val="25000"/>
                  </a:schemeClr>
                </a:solidFill>
              </a:rPr>
              <a:t> </a:t>
            </a:r>
            <a:r>
              <a:rPr lang="pt-BR" sz="1400" b="1" dirty="0" err="1" smtClean="0">
                <a:solidFill>
                  <a:schemeClr val="tx1">
                    <a:lumMod val="75000"/>
                    <a:lumOff val="25000"/>
                  </a:schemeClr>
                </a:solidFill>
              </a:rPr>
              <a:t>Areas</a:t>
            </a:r>
            <a:r>
              <a:rPr lang="pt-BR" sz="1400" b="1" dirty="0" smtClean="0">
                <a:solidFill>
                  <a:schemeClr val="tx1">
                    <a:lumMod val="75000"/>
                    <a:lumOff val="25000"/>
                  </a:schemeClr>
                </a:solidFill>
              </a:rPr>
              <a:t>:</a:t>
            </a:r>
          </a:p>
          <a:p>
            <a:pPr marL="712788" indent="-354013" eaLnBrk="1" hangingPunct="1">
              <a:spcBef>
                <a:spcPts val="0"/>
              </a:spcBef>
              <a:spcAft>
                <a:spcPts val="0"/>
              </a:spcAft>
              <a:buFont typeface="Arial" panose="020B0604020202020204" pitchFamily="34" charset="0"/>
              <a:buChar char="•"/>
              <a:defRPr/>
            </a:pPr>
            <a:r>
              <a:rPr lang="pt-BR" sz="1400" dirty="0" err="1" smtClean="0">
                <a:solidFill>
                  <a:schemeClr val="tx1">
                    <a:lumMod val="75000"/>
                    <a:lumOff val="25000"/>
                  </a:schemeClr>
                </a:solidFill>
              </a:rPr>
              <a:t>Obesity</a:t>
            </a:r>
            <a:r>
              <a:rPr lang="pt-BR" sz="1400" dirty="0" smtClean="0">
                <a:solidFill>
                  <a:schemeClr val="tx1">
                    <a:lumMod val="75000"/>
                    <a:lumOff val="25000"/>
                  </a:schemeClr>
                </a:solidFill>
              </a:rPr>
              <a:t>: </a:t>
            </a:r>
            <a:r>
              <a:rPr lang="pt-BR" sz="1400" dirty="0" err="1" smtClean="0">
                <a:solidFill>
                  <a:schemeClr val="tx1">
                    <a:lumMod val="75000"/>
                    <a:lumOff val="25000"/>
                  </a:schemeClr>
                </a:solidFill>
              </a:rPr>
              <a:t>metabolic</a:t>
            </a:r>
            <a:r>
              <a:rPr lang="pt-BR" sz="1400" dirty="0" smtClean="0">
                <a:solidFill>
                  <a:schemeClr val="tx1">
                    <a:lumMod val="75000"/>
                    <a:lumOff val="25000"/>
                  </a:schemeClr>
                </a:solidFill>
              </a:rPr>
              <a:t> </a:t>
            </a:r>
            <a:r>
              <a:rPr lang="pt-BR" sz="1400" dirty="0" err="1" smtClean="0">
                <a:solidFill>
                  <a:schemeClr val="tx1">
                    <a:lumMod val="75000"/>
                    <a:lumOff val="25000"/>
                  </a:schemeClr>
                </a:solidFill>
              </a:rPr>
              <a:t>aspects</a:t>
            </a:r>
            <a:r>
              <a:rPr lang="pt-BR" sz="1400" dirty="0" smtClean="0">
                <a:solidFill>
                  <a:schemeClr val="tx1">
                    <a:lumMod val="75000"/>
                    <a:lumOff val="25000"/>
                  </a:schemeClr>
                </a:solidFill>
              </a:rPr>
              <a:t> </a:t>
            </a:r>
            <a:r>
              <a:rPr lang="pt-BR" sz="1400" dirty="0" err="1" smtClean="0">
                <a:solidFill>
                  <a:schemeClr val="tx1">
                    <a:lumMod val="75000"/>
                    <a:lumOff val="25000"/>
                  </a:schemeClr>
                </a:solidFill>
              </a:rPr>
              <a:t>and</a:t>
            </a:r>
            <a:r>
              <a:rPr lang="pt-BR" sz="1400" dirty="0" smtClean="0">
                <a:solidFill>
                  <a:schemeClr val="tx1">
                    <a:lumMod val="75000"/>
                    <a:lumOff val="25000"/>
                  </a:schemeClr>
                </a:solidFill>
              </a:rPr>
              <a:t> </a:t>
            </a:r>
            <a:r>
              <a:rPr lang="pt-BR" sz="1400" dirty="0" err="1" smtClean="0">
                <a:solidFill>
                  <a:schemeClr val="tx1">
                    <a:lumMod val="75000"/>
                    <a:lumOff val="25000"/>
                  </a:schemeClr>
                </a:solidFill>
              </a:rPr>
              <a:t>exercise</a:t>
            </a:r>
            <a:r>
              <a:rPr lang="pt-BR" sz="1400" dirty="0" smtClean="0">
                <a:solidFill>
                  <a:schemeClr val="tx1">
                    <a:lumMod val="75000"/>
                    <a:lumOff val="25000"/>
                  </a:schemeClr>
                </a:solidFill>
              </a:rPr>
              <a:t>;</a:t>
            </a:r>
          </a:p>
          <a:p>
            <a:pPr marL="712788" indent="-354013" eaLnBrk="1" hangingPunct="1">
              <a:spcBef>
                <a:spcPts val="0"/>
              </a:spcBef>
              <a:spcAft>
                <a:spcPts val="0"/>
              </a:spcAft>
              <a:buFont typeface="Arial" panose="020B0604020202020204" pitchFamily="34" charset="0"/>
              <a:buChar char="•"/>
              <a:defRPr/>
            </a:pPr>
            <a:r>
              <a:rPr lang="en-US" sz="1400" dirty="0" err="1" smtClean="0">
                <a:solidFill>
                  <a:schemeClr val="tx1">
                    <a:lumMod val="75000"/>
                    <a:lumOff val="25000"/>
                  </a:schemeClr>
                </a:solidFill>
              </a:rPr>
              <a:t>Creatine</a:t>
            </a:r>
            <a:r>
              <a:rPr lang="en-US" sz="1400" dirty="0" smtClean="0">
                <a:solidFill>
                  <a:schemeClr val="tx1">
                    <a:lumMod val="75000"/>
                    <a:lumOff val="25000"/>
                  </a:schemeClr>
                </a:solidFill>
              </a:rPr>
              <a:t> supplementation;</a:t>
            </a:r>
          </a:p>
          <a:p>
            <a:pPr marL="712788" indent="-354013" eaLnBrk="1" hangingPunct="1">
              <a:spcBef>
                <a:spcPts val="0"/>
              </a:spcBef>
              <a:spcAft>
                <a:spcPts val="0"/>
              </a:spcAft>
              <a:buFont typeface="Arial" panose="020B0604020202020204" pitchFamily="34" charset="0"/>
              <a:buChar char="•"/>
              <a:defRPr/>
            </a:pPr>
            <a:r>
              <a:rPr lang="en-US" sz="1400" dirty="0" err="1" smtClean="0">
                <a:solidFill>
                  <a:schemeClr val="tx1">
                    <a:lumMod val="75000"/>
                    <a:lumOff val="25000"/>
                  </a:schemeClr>
                </a:solidFill>
              </a:rPr>
              <a:t>Leucine</a:t>
            </a:r>
            <a:r>
              <a:rPr lang="en-US" sz="1400" dirty="0" smtClean="0">
                <a:solidFill>
                  <a:schemeClr val="tx1">
                    <a:lumMod val="75000"/>
                    <a:lumOff val="25000"/>
                  </a:schemeClr>
                </a:solidFill>
              </a:rPr>
              <a:t> supplementation and other amino acids.</a:t>
            </a:r>
            <a:endParaRPr lang="pt-BR" sz="1400" dirty="0" smtClean="0">
              <a:solidFill>
                <a:schemeClr val="tx1">
                  <a:lumMod val="75000"/>
                  <a:lumOff val="25000"/>
                </a:schemeClr>
              </a:solidFill>
            </a:endParaRPr>
          </a:p>
        </p:txBody>
      </p:sp>
      <p:pic>
        <p:nvPicPr>
          <p:cNvPr id="25604" name="Imagem 4" descr="2011-07-21- Laboratórios de Fisiologia e Bioquímica (14).jpg"/>
          <p:cNvPicPr>
            <a:picLocks noChangeAspect="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5292725" y="1268413"/>
            <a:ext cx="3438525"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Imagem 5" descr="logo eefe 2016 jpg eng 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pPr eaLnBrk="1" fontAlgn="auto" hangingPunct="1">
              <a:spcAft>
                <a:spcPts val="0"/>
              </a:spcAft>
              <a:defRPr/>
            </a:pPr>
            <a:r>
              <a:rPr lang="pt-BR" sz="2400" dirty="0" err="1" smtClean="0"/>
              <a:t>Autonomic</a:t>
            </a:r>
            <a:r>
              <a:rPr lang="pt-BR" sz="2400" dirty="0" smtClean="0"/>
              <a:t> </a:t>
            </a:r>
            <a:r>
              <a:rPr lang="pt-BR" sz="2400" dirty="0" err="1" smtClean="0"/>
              <a:t>Control</a:t>
            </a:r>
            <a:r>
              <a:rPr lang="pt-BR" sz="2400" dirty="0" smtClean="0"/>
              <a:t> </a:t>
            </a:r>
            <a:r>
              <a:rPr lang="pt-BR" sz="2400" dirty="0" err="1" smtClean="0"/>
              <a:t>of</a:t>
            </a:r>
            <a:r>
              <a:rPr lang="pt-BR" sz="2400" dirty="0" smtClean="0"/>
              <a:t> </a:t>
            </a:r>
            <a:r>
              <a:rPr lang="pt-BR" sz="2400" dirty="0" err="1" smtClean="0"/>
              <a:t>the</a:t>
            </a:r>
            <a:r>
              <a:rPr lang="pt-BR" sz="2400" dirty="0" smtClean="0"/>
              <a:t> </a:t>
            </a:r>
            <a:r>
              <a:rPr lang="pt-BR" sz="2400" dirty="0" err="1" smtClean="0"/>
              <a:t>Blood</a:t>
            </a:r>
            <a:r>
              <a:rPr lang="pt-BR" sz="2400" dirty="0" smtClean="0"/>
              <a:t> </a:t>
            </a:r>
            <a:r>
              <a:rPr lang="pt-BR" sz="2400" dirty="0" err="1" smtClean="0"/>
              <a:t>Flow</a:t>
            </a:r>
            <a:r>
              <a:rPr lang="pt-BR" sz="2400" dirty="0" smtClean="0"/>
              <a:t> </a:t>
            </a:r>
            <a:r>
              <a:rPr lang="pt-BR" sz="2400" dirty="0" err="1" smtClean="0"/>
              <a:t>Lab</a:t>
            </a:r>
            <a:r>
              <a:rPr lang="pt-BR" sz="2400" dirty="0" smtClean="0"/>
              <a:t> </a:t>
            </a:r>
            <a:endParaRPr lang="pt-BR" sz="2400" dirty="0"/>
          </a:p>
        </p:txBody>
      </p:sp>
      <p:sp>
        <p:nvSpPr>
          <p:cNvPr id="26627" name="Espaço Reservado para Conteúdo 3"/>
          <p:cNvSpPr>
            <a:spLocks noGrp="1"/>
          </p:cNvSpPr>
          <p:nvPr>
            <p:ph sz="half" idx="1"/>
          </p:nvPr>
        </p:nvSpPr>
        <p:spPr>
          <a:xfrm>
            <a:off x="250825" y="2097088"/>
            <a:ext cx="3816350" cy="2663825"/>
          </a:xfrm>
        </p:spPr>
        <p:txBody>
          <a:bodyPr/>
          <a:lstStyle/>
          <a:p>
            <a:pPr marL="685800" indent="-342900" eaLnBrk="1" hangingPunct="1"/>
            <a:r>
              <a:rPr lang="pt-BR" altLang="pt-BR" sz="1400" b="1" smtClean="0"/>
              <a:t>Study Areas:</a:t>
            </a:r>
          </a:p>
          <a:p>
            <a:pPr marL="685800" indent="-342900" eaLnBrk="1" hangingPunct="1">
              <a:buFont typeface="Arial" panose="020B0604020202020204" pitchFamily="34" charset="0"/>
              <a:buChar char="•"/>
            </a:pPr>
            <a:r>
              <a:rPr lang="pt-BR" altLang="pt-BR" sz="1400" smtClean="0"/>
              <a:t> </a:t>
            </a:r>
            <a:r>
              <a:rPr lang="en-US" altLang="pt-BR" sz="1400" smtClean="0"/>
              <a:t>Acute and chronic effects of exercise on the cardiovascular system;</a:t>
            </a:r>
          </a:p>
          <a:p>
            <a:pPr marL="685800" indent="-342900" eaLnBrk="1" hangingPunct="1">
              <a:buFont typeface="Arial" panose="020B0604020202020204" pitchFamily="34" charset="0"/>
              <a:buChar char="•"/>
            </a:pPr>
            <a:r>
              <a:rPr lang="en-US" altLang="pt-BR" sz="1400" smtClean="0"/>
              <a:t>Therapeutics for acute coronary syndromes.</a:t>
            </a:r>
            <a:endParaRPr lang="pt-BR" altLang="pt-BR" sz="1400" smtClean="0"/>
          </a:p>
        </p:txBody>
      </p:sp>
      <p:pic>
        <p:nvPicPr>
          <p:cNvPr id="26628" name="Picture 2" descr="E:\Dados do usuário\Documents\Documentos\Fotos\Laboratórios\Feitos - 1\Laboratório de Controle Autonômico da Circulação\Laboratório de Controle Autonômico da Circulação (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1944688"/>
            <a:ext cx="3960813"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Imagem 4" descr="logo eefe 2016 jpg eng 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m 5" descr="2011-07-21- Laboratórios de Fisiologia e Bioquímica (9).jpg"/>
          <p:cNvPicPr>
            <a:picLocks noChangeAspect="1"/>
          </p:cNvPicPr>
          <p:nvPr/>
        </p:nvPicPr>
        <p:blipFill>
          <a:blip r:embed="rId2">
            <a:lum bright="20000" contrast="30000"/>
            <a:extLst>
              <a:ext uri="{28A0092B-C50C-407E-A947-70E740481C1C}">
                <a14:useLocalDpi xmlns:a14="http://schemas.microsoft.com/office/drawing/2010/main" val="0"/>
              </a:ext>
            </a:extLst>
          </a:blip>
          <a:srcRect l="17792" t="18309" r="9566"/>
          <a:stretch>
            <a:fillRect/>
          </a:stretch>
        </p:blipFill>
        <p:spPr bwMode="auto">
          <a:xfrm>
            <a:off x="5724525" y="1268413"/>
            <a:ext cx="3024188"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6"/>
          <p:cNvSpPr>
            <a:spLocks noGrp="1"/>
          </p:cNvSpPr>
          <p:nvPr>
            <p:ph type="title"/>
          </p:nvPr>
        </p:nvSpPr>
        <p:spPr/>
        <p:txBody>
          <a:bodyPr/>
          <a:lstStyle/>
          <a:p>
            <a:pPr eaLnBrk="1" fontAlgn="auto" hangingPunct="1">
              <a:spcAft>
                <a:spcPts val="0"/>
              </a:spcAft>
              <a:defRPr/>
            </a:pPr>
            <a:r>
              <a:rPr lang="pt-BR" sz="2400" dirty="0" err="1" smtClean="0"/>
              <a:t>Biochemistry</a:t>
            </a:r>
            <a:r>
              <a:rPr lang="pt-BR" sz="2400" dirty="0" smtClean="0"/>
              <a:t> </a:t>
            </a:r>
            <a:r>
              <a:rPr lang="pt-BR" sz="2400" dirty="0" err="1" smtClean="0"/>
              <a:t>and</a:t>
            </a:r>
            <a:r>
              <a:rPr lang="pt-BR" sz="2400" dirty="0" smtClean="0"/>
              <a:t> Molecular </a:t>
            </a:r>
            <a:r>
              <a:rPr lang="pt-BR" sz="2400" dirty="0" err="1" smtClean="0"/>
              <a:t>Biology</a:t>
            </a:r>
            <a:r>
              <a:rPr lang="pt-BR" sz="2400" dirty="0" smtClean="0"/>
              <a:t> </a:t>
            </a:r>
            <a:r>
              <a:rPr lang="pt-BR" sz="2400" dirty="0" err="1" smtClean="0"/>
              <a:t>of</a:t>
            </a:r>
            <a:r>
              <a:rPr lang="pt-BR" sz="2400" dirty="0" smtClean="0"/>
              <a:t> </a:t>
            </a:r>
            <a:r>
              <a:rPr lang="pt-BR" sz="2400" dirty="0" err="1" smtClean="0"/>
              <a:t>the</a:t>
            </a:r>
            <a:r>
              <a:rPr lang="pt-BR" sz="2400" dirty="0" smtClean="0"/>
              <a:t> </a:t>
            </a:r>
            <a:r>
              <a:rPr lang="pt-BR" sz="2400" dirty="0" err="1" smtClean="0"/>
              <a:t>Exercise</a:t>
            </a:r>
            <a:r>
              <a:rPr lang="pt-BR" sz="2400" dirty="0" smtClean="0"/>
              <a:t> </a:t>
            </a:r>
            <a:r>
              <a:rPr lang="pt-BR" sz="2400" dirty="0" err="1" smtClean="0"/>
              <a:t>Lab</a:t>
            </a:r>
            <a:r>
              <a:rPr lang="pt-BR" sz="2400" dirty="0" smtClean="0"/>
              <a:t> </a:t>
            </a:r>
            <a:endParaRPr lang="pt-BR" sz="2400" dirty="0"/>
          </a:p>
        </p:txBody>
      </p:sp>
      <p:sp>
        <p:nvSpPr>
          <p:cNvPr id="4" name="Espaço Reservado para Conteúdo 3"/>
          <p:cNvSpPr>
            <a:spLocks noGrp="1"/>
          </p:cNvSpPr>
          <p:nvPr>
            <p:ph sz="half" idx="1"/>
          </p:nvPr>
        </p:nvSpPr>
        <p:spPr>
          <a:xfrm>
            <a:off x="250825" y="1304925"/>
            <a:ext cx="5473700" cy="4248150"/>
          </a:xfrm>
        </p:spPr>
        <p:txBody>
          <a:bodyPr rtlCol="0">
            <a:noAutofit/>
          </a:bodyPr>
          <a:lstStyle/>
          <a:p>
            <a:pPr marL="685800" indent="-342900" eaLnBrk="1" fontAlgn="auto" hangingPunct="1">
              <a:lnSpc>
                <a:spcPct val="170000"/>
              </a:lnSpc>
              <a:spcBef>
                <a:spcPts val="0"/>
              </a:spcBef>
              <a:spcAft>
                <a:spcPts val="0"/>
              </a:spcAft>
              <a:defRPr/>
            </a:pPr>
            <a:r>
              <a:rPr lang="en-US" sz="1400" b="1" dirty="0" smtClean="0">
                <a:solidFill>
                  <a:schemeClr val="tx1">
                    <a:lumMod val="75000"/>
                    <a:lumOff val="25000"/>
                  </a:schemeClr>
                </a:solidFill>
              </a:rPr>
              <a:t>Study Areas:</a:t>
            </a:r>
          </a:p>
          <a:p>
            <a:pPr marL="712788" indent="-354013" eaLnBrk="1"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Acute and chronic effects of the exercise on the cardiovascular system;</a:t>
            </a:r>
          </a:p>
          <a:p>
            <a:pPr marL="712788" indent="-354013" eaLnBrk="1"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Physical exercise and oxidative stress;</a:t>
            </a:r>
          </a:p>
          <a:p>
            <a:pPr marL="712788" indent="-354013" eaLnBrk="1"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Interrelation energy hormones substrates during exercise;</a:t>
            </a:r>
          </a:p>
          <a:p>
            <a:pPr marL="712788" indent="-354013" eaLnBrk="1"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Physical training and metabolic impact caused by the ingestion of glucose;</a:t>
            </a:r>
          </a:p>
          <a:p>
            <a:pPr marL="712788" indent="-354013" eaLnBrk="1"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Biochemical and molecular aspects of the cardiac hypertrophy caused by physical training.</a:t>
            </a:r>
          </a:p>
        </p:txBody>
      </p:sp>
      <p:pic>
        <p:nvPicPr>
          <p:cNvPr id="27653" name="Imagem 4" descr="logo eefe 2016 jpg eng 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pPr eaLnBrk="1" fontAlgn="auto" hangingPunct="1">
              <a:spcAft>
                <a:spcPts val="0"/>
              </a:spcAft>
              <a:defRPr/>
            </a:pPr>
            <a:r>
              <a:rPr lang="pt-BR" sz="2400" dirty="0" err="1" smtClean="0"/>
              <a:t>Biomechanics</a:t>
            </a:r>
            <a:r>
              <a:rPr lang="pt-BR" sz="2400" dirty="0" smtClean="0"/>
              <a:t> </a:t>
            </a:r>
            <a:r>
              <a:rPr lang="pt-BR" sz="2400" dirty="0" err="1" smtClean="0"/>
              <a:t>Lab</a:t>
            </a:r>
            <a:r>
              <a:rPr lang="pt-BR" sz="2400" dirty="0" smtClean="0"/>
              <a:t> </a:t>
            </a:r>
            <a:endParaRPr lang="pt-BR" sz="2400" dirty="0"/>
          </a:p>
        </p:txBody>
      </p:sp>
      <p:sp>
        <p:nvSpPr>
          <p:cNvPr id="28675" name="Espaço Reservado para Conteúdo 3"/>
          <p:cNvSpPr>
            <a:spLocks noGrp="1"/>
          </p:cNvSpPr>
          <p:nvPr>
            <p:ph sz="half" idx="1"/>
          </p:nvPr>
        </p:nvSpPr>
        <p:spPr>
          <a:xfrm>
            <a:off x="250825" y="1341438"/>
            <a:ext cx="5113338" cy="4895850"/>
          </a:xfrm>
        </p:spPr>
        <p:txBody>
          <a:bodyPr/>
          <a:lstStyle/>
          <a:p>
            <a:pPr marL="685800" indent="-342900" eaLnBrk="1" hangingPunct="1">
              <a:lnSpc>
                <a:spcPct val="170000"/>
              </a:lnSpc>
            </a:pPr>
            <a:r>
              <a:rPr lang="en-US" altLang="pt-BR" sz="1400" b="1" smtClean="0"/>
              <a:t>Study Areas:</a:t>
            </a:r>
          </a:p>
          <a:p>
            <a:pPr marL="685800" indent="-342900" eaLnBrk="1" hangingPunct="1">
              <a:lnSpc>
                <a:spcPct val="170000"/>
              </a:lnSpc>
              <a:buFont typeface="Arial" panose="020B0604020202020204" pitchFamily="34" charset="0"/>
              <a:buChar char="•"/>
            </a:pPr>
            <a:r>
              <a:rPr lang="en-US" altLang="pt-BR" sz="1400" smtClean="0"/>
              <a:t>Biomechanics of the locomotion;</a:t>
            </a:r>
          </a:p>
          <a:p>
            <a:pPr marL="685800" indent="-342900" eaLnBrk="1" hangingPunct="1">
              <a:lnSpc>
                <a:spcPct val="170000"/>
              </a:lnSpc>
              <a:buFont typeface="Arial" panose="020B0604020202020204" pitchFamily="34" charset="0"/>
              <a:buChar char="•"/>
            </a:pPr>
            <a:r>
              <a:rPr lang="en-US" altLang="pt-BR" sz="1400" smtClean="0"/>
              <a:t>Internal forces and biomechanical models;</a:t>
            </a:r>
          </a:p>
          <a:p>
            <a:pPr marL="685800" indent="-342900" eaLnBrk="1" hangingPunct="1">
              <a:lnSpc>
                <a:spcPct val="170000"/>
              </a:lnSpc>
              <a:buFont typeface="Arial" panose="020B0604020202020204" pitchFamily="34" charset="0"/>
              <a:buChar char="•"/>
            </a:pPr>
            <a:r>
              <a:rPr lang="en-US" altLang="pt-BR" sz="1400" smtClean="0"/>
              <a:t>Sports biomechanics;</a:t>
            </a:r>
          </a:p>
          <a:p>
            <a:pPr marL="685800" indent="-342900" eaLnBrk="1" hangingPunct="1">
              <a:lnSpc>
                <a:spcPct val="170000"/>
              </a:lnSpc>
              <a:buFont typeface="Arial" panose="020B0604020202020204" pitchFamily="34" charset="0"/>
              <a:buChar char="•"/>
            </a:pPr>
            <a:r>
              <a:rPr lang="en-US" altLang="pt-BR" sz="1400" smtClean="0"/>
              <a:t>Biomechanics of the postural control;</a:t>
            </a:r>
          </a:p>
          <a:p>
            <a:pPr marL="685800" indent="-342900" eaLnBrk="1" hangingPunct="1">
              <a:lnSpc>
                <a:spcPct val="170000"/>
              </a:lnSpc>
              <a:buFont typeface="Arial" panose="020B0604020202020204" pitchFamily="34" charset="0"/>
              <a:buChar char="•"/>
            </a:pPr>
            <a:r>
              <a:rPr lang="en-US" altLang="pt-BR" sz="1400" smtClean="0"/>
              <a:t>Instrumentation applied to biomechanics.</a:t>
            </a:r>
          </a:p>
        </p:txBody>
      </p:sp>
      <p:pic>
        <p:nvPicPr>
          <p:cNvPr id="28676" name="Imagem 4" descr="2012-02-13- alan fonteles no lab. biomecânica (hbo) 232.jpg"/>
          <p:cNvPicPr>
            <a:picLocks noChangeAspect="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5219700" y="1214438"/>
            <a:ext cx="3529013"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Imagem 5" descr="2012-01-04 (8).jpg"/>
          <p:cNvPicPr>
            <a:picLocks noChangeAspect="1"/>
          </p:cNvPicPr>
          <p:nvPr/>
        </p:nvPicPr>
        <p:blipFill>
          <a:blip r:embed="rId4">
            <a:lum bright="10000" contrast="10000"/>
            <a:extLst>
              <a:ext uri="{28A0092B-C50C-407E-A947-70E740481C1C}">
                <a14:useLocalDpi xmlns:a14="http://schemas.microsoft.com/office/drawing/2010/main" val="0"/>
              </a:ext>
            </a:extLst>
          </a:blip>
          <a:srcRect/>
          <a:stretch>
            <a:fillRect/>
          </a:stretch>
        </p:blipFill>
        <p:spPr bwMode="auto">
          <a:xfrm>
            <a:off x="5219700" y="4076700"/>
            <a:ext cx="3529013"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Imagem 7" descr="logo eefe 2016 jpg eng colo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pPr eaLnBrk="1" fontAlgn="auto" hangingPunct="1">
              <a:spcAft>
                <a:spcPts val="0"/>
              </a:spcAft>
              <a:defRPr/>
            </a:pPr>
            <a:r>
              <a:rPr lang="en-US" sz="2400" dirty="0" smtClean="0"/>
              <a:t>Energy Determinants of Sport Performance Lab</a:t>
            </a:r>
            <a:endParaRPr lang="en-US" sz="2400" dirty="0"/>
          </a:p>
        </p:txBody>
      </p:sp>
      <p:sp>
        <p:nvSpPr>
          <p:cNvPr id="4" name="Espaço Reservado para Conteúdo 3"/>
          <p:cNvSpPr>
            <a:spLocks noGrp="1"/>
          </p:cNvSpPr>
          <p:nvPr>
            <p:ph sz="half" idx="1"/>
          </p:nvPr>
        </p:nvSpPr>
        <p:spPr>
          <a:xfrm>
            <a:off x="250825" y="1196975"/>
            <a:ext cx="5257800" cy="4895850"/>
          </a:xfrm>
        </p:spPr>
        <p:txBody>
          <a:bodyPr rtlCol="0">
            <a:noAutofit/>
          </a:bodyPr>
          <a:lstStyle/>
          <a:p>
            <a:pPr marL="685800" indent="-342900" eaLnBrk="1" fontAlgn="auto" hangingPunct="1">
              <a:lnSpc>
                <a:spcPct val="170000"/>
              </a:lnSpc>
              <a:spcBef>
                <a:spcPts val="0"/>
              </a:spcBef>
              <a:spcAft>
                <a:spcPts val="0"/>
              </a:spcAft>
              <a:defRPr/>
            </a:pPr>
            <a:r>
              <a:rPr lang="en-US" sz="1400" b="1" dirty="0" smtClean="0">
                <a:solidFill>
                  <a:schemeClr val="tx1">
                    <a:lumMod val="75000"/>
                    <a:lumOff val="25000"/>
                  </a:schemeClr>
                </a:solidFill>
              </a:rPr>
              <a:t>Study Areas:</a:t>
            </a:r>
          </a:p>
          <a:p>
            <a:pPr marL="712788" indent="-354013" eaLnBrk="1"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Endurance evaluation;</a:t>
            </a:r>
          </a:p>
          <a:p>
            <a:pPr marL="712788" indent="-354013" eaLnBrk="1"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Body composition of sportsmen;</a:t>
            </a:r>
          </a:p>
          <a:p>
            <a:pPr marL="712788" indent="-354013" eaLnBrk="1"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Physical conditioning;</a:t>
            </a:r>
          </a:p>
          <a:p>
            <a:pPr marL="712788" indent="-354013" eaLnBrk="1"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Sport performance;</a:t>
            </a:r>
          </a:p>
          <a:p>
            <a:pPr marL="712788" indent="-354013" eaLnBrk="1"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Sport and disability.</a:t>
            </a:r>
          </a:p>
          <a:p>
            <a:pPr marL="685800" indent="-342900" eaLnBrk="1" fontAlgn="auto" hangingPunct="1">
              <a:lnSpc>
                <a:spcPct val="170000"/>
              </a:lnSpc>
              <a:spcBef>
                <a:spcPts val="0"/>
              </a:spcBef>
              <a:spcAft>
                <a:spcPts val="0"/>
              </a:spcAft>
              <a:defRPr/>
            </a:pPr>
            <a:endParaRPr lang="en-US" sz="1400" dirty="0" smtClean="0">
              <a:solidFill>
                <a:schemeClr val="tx1">
                  <a:lumMod val="75000"/>
                  <a:lumOff val="25000"/>
                </a:schemeClr>
              </a:solidFill>
            </a:endParaRPr>
          </a:p>
          <a:p>
            <a:pPr marL="685800" indent="-342900" eaLnBrk="1" fontAlgn="auto" hangingPunct="1">
              <a:lnSpc>
                <a:spcPct val="170000"/>
              </a:lnSpc>
              <a:spcBef>
                <a:spcPts val="0"/>
              </a:spcBef>
              <a:spcAft>
                <a:spcPts val="0"/>
              </a:spcAft>
              <a:defRPr/>
            </a:pPr>
            <a:r>
              <a:rPr lang="en-US" sz="1400" b="1" dirty="0" smtClean="0">
                <a:solidFill>
                  <a:schemeClr val="tx1">
                    <a:lumMod val="75000"/>
                    <a:lumOff val="25000"/>
                  </a:schemeClr>
                </a:solidFill>
              </a:rPr>
              <a:t>Related research groups:</a:t>
            </a:r>
          </a:p>
          <a:p>
            <a:pPr marL="717550" indent="-374650" eaLnBrk="1" fontAlgn="auto" hangingPunct="1">
              <a:lnSpc>
                <a:spcPct val="170000"/>
              </a:lnSpc>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Biological Evaluation of Sport;</a:t>
            </a:r>
          </a:p>
          <a:p>
            <a:pPr marL="717550" indent="-374650" eaLnBrk="1" fontAlgn="auto" hangingPunct="1">
              <a:lnSpc>
                <a:spcPct val="170000"/>
              </a:lnSpc>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Wrestling, Martial Arts and Combat Methods.</a:t>
            </a:r>
          </a:p>
          <a:p>
            <a:pPr marL="717550" indent="-374650" eaLnBrk="1" fontAlgn="auto" hangingPunct="1">
              <a:lnSpc>
                <a:spcPct val="170000"/>
              </a:lnSpc>
              <a:spcBef>
                <a:spcPts val="0"/>
              </a:spcBef>
              <a:spcAft>
                <a:spcPts val="0"/>
              </a:spcAft>
              <a:buFont typeface="Arial" panose="020B0604020202020204" pitchFamily="34" charset="0"/>
              <a:buChar char="•"/>
              <a:defRPr/>
            </a:pPr>
            <a:endParaRPr lang="en-US" sz="1400" dirty="0" smtClean="0">
              <a:solidFill>
                <a:schemeClr val="tx1">
                  <a:lumMod val="75000"/>
                  <a:lumOff val="25000"/>
                </a:schemeClr>
              </a:solidFill>
            </a:endParaRPr>
          </a:p>
          <a:p>
            <a:pPr marL="685800" indent="-342900" eaLnBrk="1" fontAlgn="auto" hangingPunct="1">
              <a:lnSpc>
                <a:spcPct val="170000"/>
              </a:lnSpc>
              <a:spcBef>
                <a:spcPts val="0"/>
              </a:spcBef>
              <a:spcAft>
                <a:spcPts val="0"/>
              </a:spcAft>
              <a:buFontTx/>
              <a:buChar char="-"/>
              <a:defRPr/>
            </a:pPr>
            <a:endParaRPr lang="en-US" sz="1400" dirty="0" smtClean="0">
              <a:solidFill>
                <a:schemeClr val="tx1">
                  <a:lumMod val="75000"/>
                  <a:lumOff val="25000"/>
                </a:schemeClr>
              </a:solidFill>
            </a:endParaRPr>
          </a:p>
          <a:p>
            <a:pPr marL="685800" indent="-342900" eaLnBrk="1" fontAlgn="auto" hangingPunct="1">
              <a:lnSpc>
                <a:spcPct val="170000"/>
              </a:lnSpc>
              <a:spcBef>
                <a:spcPts val="0"/>
              </a:spcBef>
              <a:spcAft>
                <a:spcPts val="0"/>
              </a:spcAft>
              <a:defRPr/>
            </a:pPr>
            <a:endParaRPr lang="en-US" sz="1400" dirty="0" smtClean="0">
              <a:solidFill>
                <a:schemeClr val="tx1">
                  <a:lumMod val="75000"/>
                  <a:lumOff val="25000"/>
                </a:schemeClr>
              </a:solidFill>
            </a:endParaRPr>
          </a:p>
        </p:txBody>
      </p:sp>
      <p:pic>
        <p:nvPicPr>
          <p:cNvPr id="29700" name="Espaço Reservado para Conteúdo 7" descr="2011-03-04- Ladesp Coleta (11).jpg"/>
          <p:cNvPicPr>
            <a:picLocks noGrp="1" noChangeAspect="1"/>
          </p:cNvPicPr>
          <p:nvPr>
            <p:ph sz="half" idx="2"/>
          </p:nvPr>
        </p:nvPicPr>
        <p:blipFill>
          <a:blip r:embed="rId2">
            <a:lum bright="20000" contrast="20000"/>
            <a:extLst>
              <a:ext uri="{28A0092B-C50C-407E-A947-70E740481C1C}">
                <a14:useLocalDpi xmlns:a14="http://schemas.microsoft.com/office/drawing/2010/main" val="0"/>
              </a:ext>
            </a:extLst>
          </a:blip>
          <a:srcRect t="11246" b="19408"/>
          <a:stretch>
            <a:fillRect/>
          </a:stretch>
        </p:blipFill>
        <p:spPr>
          <a:xfrm>
            <a:off x="5795963" y="1125538"/>
            <a:ext cx="2879725" cy="2663825"/>
          </a:xfrm>
        </p:spPr>
      </p:pic>
      <p:pic>
        <p:nvPicPr>
          <p:cNvPr id="29701" name="Imagem 7" descr="2011-03-29- ladesp (3).jpg"/>
          <p:cNvPicPr>
            <a:picLocks noChangeAspect="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5795963" y="3860800"/>
            <a:ext cx="2879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Imagem 5" descr="logo eefe 2016 jpg eng colo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pPr eaLnBrk="1" fontAlgn="auto" hangingPunct="1">
              <a:spcAft>
                <a:spcPts val="0"/>
              </a:spcAft>
              <a:defRPr/>
            </a:pPr>
            <a:r>
              <a:rPr lang="en-US" sz="2400" dirty="0" smtClean="0"/>
              <a:t>Exercise Hemodynamic Lab </a:t>
            </a:r>
            <a:endParaRPr lang="en-US" sz="2400" dirty="0"/>
          </a:p>
        </p:txBody>
      </p:sp>
      <p:sp>
        <p:nvSpPr>
          <p:cNvPr id="30723" name="Espaço Reservado para Conteúdo 3"/>
          <p:cNvSpPr>
            <a:spLocks noGrp="1"/>
          </p:cNvSpPr>
          <p:nvPr>
            <p:ph sz="half" idx="1"/>
          </p:nvPr>
        </p:nvSpPr>
        <p:spPr>
          <a:xfrm>
            <a:off x="250825" y="1341438"/>
            <a:ext cx="3960813" cy="4319587"/>
          </a:xfrm>
        </p:spPr>
        <p:txBody>
          <a:bodyPr/>
          <a:lstStyle/>
          <a:p>
            <a:pPr marL="685800" indent="-342900" eaLnBrk="1" hangingPunct="1">
              <a:lnSpc>
                <a:spcPct val="170000"/>
              </a:lnSpc>
            </a:pPr>
            <a:r>
              <a:rPr lang="en-US" altLang="pt-BR" sz="1400" b="1" smtClean="0"/>
              <a:t>Study Areas:</a:t>
            </a:r>
          </a:p>
          <a:p>
            <a:pPr marL="685800" indent="-342900" eaLnBrk="1" hangingPunct="1">
              <a:lnSpc>
                <a:spcPct val="170000"/>
              </a:lnSpc>
              <a:buFont typeface="Arial" panose="020B0604020202020204" pitchFamily="34" charset="0"/>
              <a:buChar char="•"/>
            </a:pPr>
            <a:r>
              <a:rPr lang="en-US" altLang="pt-BR" sz="1400" smtClean="0"/>
              <a:t>Acute and chronic effects of the exercise on the cardiovascular system;</a:t>
            </a:r>
          </a:p>
          <a:p>
            <a:pPr marL="685800" indent="-342900" eaLnBrk="1" hangingPunct="1">
              <a:lnSpc>
                <a:spcPct val="170000"/>
              </a:lnSpc>
              <a:buFont typeface="Arial" panose="020B0604020202020204" pitchFamily="34" charset="0"/>
              <a:buChar char="•"/>
            </a:pPr>
            <a:r>
              <a:rPr lang="en-US" altLang="pt-BR" sz="1400" smtClean="0"/>
              <a:t>Exercise and mental health;</a:t>
            </a:r>
          </a:p>
          <a:p>
            <a:pPr marL="685800" indent="-342900" eaLnBrk="1" hangingPunct="1">
              <a:lnSpc>
                <a:spcPct val="170000"/>
              </a:lnSpc>
              <a:buFont typeface="Arial" panose="020B0604020202020204" pitchFamily="34" charset="0"/>
              <a:buChar char="•"/>
            </a:pPr>
            <a:r>
              <a:rPr lang="en-US" altLang="pt-BR" sz="1400" smtClean="0"/>
              <a:t>Neural control of the circulation.</a:t>
            </a:r>
          </a:p>
        </p:txBody>
      </p:sp>
      <p:pic>
        <p:nvPicPr>
          <p:cNvPr id="30724" name="Imagem 5" descr="IMG_29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3688" y="1268413"/>
            <a:ext cx="334803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Imagem 4" descr="logo eefe 2016 jpg eng 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pPr eaLnBrk="1" fontAlgn="auto" hangingPunct="1">
              <a:spcAft>
                <a:spcPts val="0"/>
              </a:spcAft>
              <a:defRPr/>
            </a:pPr>
            <a:r>
              <a:rPr lang="en-US" sz="2400" dirty="0" smtClean="0"/>
              <a:t>Exercise Physiology and Cardiac Rehabilitation Lab </a:t>
            </a:r>
            <a:endParaRPr lang="en-US" sz="2400" dirty="0"/>
          </a:p>
        </p:txBody>
      </p:sp>
      <p:sp>
        <p:nvSpPr>
          <p:cNvPr id="31747" name="Espaço Reservado para Conteúdo 3"/>
          <p:cNvSpPr>
            <a:spLocks noGrp="1"/>
          </p:cNvSpPr>
          <p:nvPr>
            <p:ph sz="half" idx="1"/>
          </p:nvPr>
        </p:nvSpPr>
        <p:spPr>
          <a:xfrm>
            <a:off x="250825" y="2097088"/>
            <a:ext cx="3960813" cy="2663825"/>
          </a:xfrm>
        </p:spPr>
        <p:txBody>
          <a:bodyPr/>
          <a:lstStyle/>
          <a:p>
            <a:pPr marL="685800" indent="-342900" eaLnBrk="1" hangingPunct="1">
              <a:lnSpc>
                <a:spcPct val="170000"/>
              </a:lnSpc>
            </a:pPr>
            <a:r>
              <a:rPr lang="en-US" altLang="pt-BR" sz="1400" b="1" smtClean="0"/>
              <a:t>Study Areas:</a:t>
            </a:r>
          </a:p>
          <a:p>
            <a:pPr marL="685800" indent="-342900" eaLnBrk="1" hangingPunct="1">
              <a:lnSpc>
                <a:spcPct val="170000"/>
              </a:lnSpc>
              <a:buFont typeface="Arial" panose="020B0604020202020204" pitchFamily="34" charset="0"/>
              <a:buChar char="•"/>
            </a:pPr>
            <a:r>
              <a:rPr lang="en-US" altLang="pt-BR" sz="1400" smtClean="0"/>
              <a:t>Acute and chronic effects of the exercise on the cardiovascular system;</a:t>
            </a:r>
          </a:p>
          <a:p>
            <a:pPr marL="685800" indent="-342900" eaLnBrk="1" hangingPunct="1">
              <a:lnSpc>
                <a:spcPct val="170000"/>
              </a:lnSpc>
              <a:buFont typeface="Arial" panose="020B0604020202020204" pitchFamily="34" charset="0"/>
              <a:buChar char="•"/>
            </a:pPr>
            <a:r>
              <a:rPr lang="en-US" altLang="pt-BR" sz="1400" smtClean="0"/>
              <a:t>Heart Failure and Cardiomyopathy.</a:t>
            </a:r>
          </a:p>
        </p:txBody>
      </p:sp>
      <p:pic>
        <p:nvPicPr>
          <p:cNvPr id="31748" name="Picture 2" descr="E:\Dados do usuário\Documents\Documentos\Fotos\Laboratórios\Feitos - 1\Laboratório de Fisiologia do Exercício\2012-10-04- Laboratorio Fisiologia do Exercicio (6).jpg"/>
          <p:cNvPicPr>
            <a:picLocks noChangeAspect="1" noChangeArrowheads="1"/>
          </p:cNvPicPr>
          <p:nvPr/>
        </p:nvPicPr>
        <p:blipFill>
          <a:blip r:embed="rId2">
            <a:lum bright="20000" contrast="10000"/>
            <a:extLst>
              <a:ext uri="{28A0092B-C50C-407E-A947-70E740481C1C}">
                <a14:useLocalDpi xmlns:a14="http://schemas.microsoft.com/office/drawing/2010/main" val="0"/>
              </a:ext>
            </a:extLst>
          </a:blip>
          <a:srcRect/>
          <a:stretch>
            <a:fillRect/>
          </a:stretch>
        </p:blipFill>
        <p:spPr bwMode="auto">
          <a:xfrm>
            <a:off x="4643438" y="2024063"/>
            <a:ext cx="374491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Imagem 4" descr="logo eefe 2016 jpg eng 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fontAlgn="auto" hangingPunct="1">
              <a:spcAft>
                <a:spcPts val="0"/>
              </a:spcAft>
              <a:defRPr/>
            </a:pPr>
            <a:r>
              <a:rPr lang="pt-BR" dirty="0" err="1" smtClean="0"/>
              <a:t>History</a:t>
            </a:r>
            <a:endParaRPr lang="pt-BR" dirty="0"/>
          </a:p>
        </p:txBody>
      </p:sp>
      <p:pic>
        <p:nvPicPr>
          <p:cNvPr id="14339" name="Espaço Reservado para Conteúdo 4" descr="antiga1.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376488" y="1187450"/>
            <a:ext cx="4391025" cy="3114675"/>
          </a:xfrm>
        </p:spPr>
      </p:pic>
      <p:sp>
        <p:nvSpPr>
          <p:cNvPr id="14340" name="Espaço Reservado para Conteúdo 3"/>
          <p:cNvSpPr>
            <a:spLocks noGrp="1"/>
          </p:cNvSpPr>
          <p:nvPr>
            <p:ph sz="half" idx="2"/>
          </p:nvPr>
        </p:nvSpPr>
        <p:spPr>
          <a:xfrm>
            <a:off x="358775" y="4508500"/>
            <a:ext cx="8426450" cy="1800225"/>
          </a:xfrm>
        </p:spPr>
        <p:txBody>
          <a:bodyPr/>
          <a:lstStyle/>
          <a:p>
            <a:pPr marL="0" eaLnBrk="1" hangingPunct="1">
              <a:lnSpc>
                <a:spcPct val="80000"/>
              </a:lnSpc>
              <a:spcBef>
                <a:spcPts val="600"/>
              </a:spcBef>
              <a:tabLst>
                <a:tab pos="900113" algn="l"/>
                <a:tab pos="1341438" algn="l"/>
              </a:tabLst>
            </a:pPr>
            <a:r>
              <a:rPr lang="en-US" altLang="pt-BR" sz="1700" smtClean="0"/>
              <a:t>1934 Establishment of the Physical Education School</a:t>
            </a:r>
          </a:p>
          <a:p>
            <a:pPr marL="0" eaLnBrk="1" hangingPunct="1">
              <a:lnSpc>
                <a:spcPct val="80000"/>
              </a:lnSpc>
              <a:spcBef>
                <a:spcPts val="600"/>
              </a:spcBef>
              <a:tabLst>
                <a:tab pos="900113" algn="l"/>
                <a:tab pos="1341438" algn="l"/>
              </a:tabLst>
            </a:pPr>
            <a:r>
              <a:rPr lang="en-US" altLang="pt-BR" sz="1700" smtClean="0"/>
              <a:t>1969 Incorporation to the University of São Paulo</a:t>
            </a:r>
          </a:p>
          <a:p>
            <a:pPr marL="0" eaLnBrk="1" hangingPunct="1">
              <a:lnSpc>
                <a:spcPct val="80000"/>
              </a:lnSpc>
              <a:spcBef>
                <a:spcPts val="600"/>
              </a:spcBef>
              <a:tabLst>
                <a:tab pos="900113" algn="l"/>
                <a:tab pos="1341438" algn="l"/>
              </a:tabLst>
            </a:pPr>
            <a:r>
              <a:rPr lang="en-US" altLang="pt-BR" sz="1700" smtClean="0"/>
              <a:t>1977 Establishment of the Master’s Program</a:t>
            </a:r>
          </a:p>
          <a:p>
            <a:pPr marL="0" eaLnBrk="1" hangingPunct="1">
              <a:lnSpc>
                <a:spcPct val="80000"/>
              </a:lnSpc>
              <a:spcBef>
                <a:spcPts val="600"/>
              </a:spcBef>
              <a:tabLst>
                <a:tab pos="900113" algn="l"/>
                <a:tab pos="1341438" algn="l"/>
              </a:tabLst>
            </a:pPr>
            <a:r>
              <a:rPr lang="en-US" altLang="pt-BR" sz="1700" smtClean="0"/>
              <a:t>1989 Establishment of the Doctoral Program</a:t>
            </a:r>
          </a:p>
          <a:p>
            <a:pPr marL="0" eaLnBrk="1" hangingPunct="1">
              <a:lnSpc>
                <a:spcPct val="80000"/>
              </a:lnSpc>
              <a:spcBef>
                <a:spcPts val="600"/>
              </a:spcBef>
              <a:tabLst>
                <a:tab pos="900113" algn="l"/>
                <a:tab pos="1341438" algn="l"/>
              </a:tabLst>
            </a:pPr>
            <a:r>
              <a:rPr lang="en-US" altLang="pt-BR" sz="1700" smtClean="0"/>
              <a:t>1992 Readjustment of the Curricular Structure</a:t>
            </a:r>
          </a:p>
          <a:p>
            <a:pPr marL="0" eaLnBrk="1" hangingPunct="1">
              <a:lnSpc>
                <a:spcPct val="80000"/>
              </a:lnSpc>
              <a:spcBef>
                <a:spcPts val="600"/>
              </a:spcBef>
              <a:tabLst>
                <a:tab pos="900113" algn="l"/>
                <a:tab pos="1341438" algn="l"/>
              </a:tabLst>
            </a:pPr>
            <a:r>
              <a:rPr lang="en-US" altLang="pt-BR" sz="1700" smtClean="0"/>
              <a:t>2010 Completion of the Laboratories Building</a:t>
            </a:r>
            <a:endParaRPr lang="pt-BR" altLang="pt-BR" sz="1700" smtClean="0"/>
          </a:p>
        </p:txBody>
      </p:sp>
      <p:sp>
        <p:nvSpPr>
          <p:cNvPr id="6" name="CaixaDeTexto 5"/>
          <p:cNvSpPr txBox="1"/>
          <p:nvPr/>
        </p:nvSpPr>
        <p:spPr>
          <a:xfrm>
            <a:off x="1187450" y="1341438"/>
            <a:ext cx="2089150" cy="647700"/>
          </a:xfrm>
          <a:prstGeom prst="round2Diag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fontAlgn="auto">
              <a:spcBef>
                <a:spcPts val="0"/>
              </a:spcBef>
              <a:spcAft>
                <a:spcPts val="0"/>
              </a:spcAft>
              <a:defRPr/>
            </a:pPr>
            <a:r>
              <a:rPr lang="en-US" sz="1600" i="1" dirty="0"/>
              <a:t>First civil institution of the area in Brazil</a:t>
            </a:r>
            <a:endParaRPr lang="pt-BR" sz="1600" i="1" dirty="0"/>
          </a:p>
        </p:txBody>
      </p:sp>
      <p:pic>
        <p:nvPicPr>
          <p:cNvPr id="14342" name="Imagem 7" descr="logo eefe 2016 jpg eng 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pPr eaLnBrk="1" fontAlgn="auto" hangingPunct="1">
              <a:spcAft>
                <a:spcPts val="0"/>
              </a:spcAft>
              <a:defRPr/>
            </a:pPr>
            <a:r>
              <a:rPr lang="pt-BR" sz="2400" dirty="0" err="1" smtClean="0"/>
              <a:t>Human</a:t>
            </a:r>
            <a:r>
              <a:rPr lang="pt-BR" sz="2400" dirty="0" smtClean="0"/>
              <a:t> Motor Systems </a:t>
            </a:r>
            <a:r>
              <a:rPr lang="pt-BR" sz="2400" dirty="0" err="1" smtClean="0"/>
              <a:t>Lab</a:t>
            </a:r>
            <a:r>
              <a:rPr lang="pt-BR" sz="2400" dirty="0" smtClean="0"/>
              <a:t> </a:t>
            </a:r>
            <a:endParaRPr lang="pt-BR" sz="2400" dirty="0"/>
          </a:p>
        </p:txBody>
      </p:sp>
      <p:sp>
        <p:nvSpPr>
          <p:cNvPr id="4" name="Espaço Reservado para Conteúdo 3"/>
          <p:cNvSpPr>
            <a:spLocks noGrp="1"/>
          </p:cNvSpPr>
          <p:nvPr>
            <p:ph sz="half" idx="1"/>
          </p:nvPr>
        </p:nvSpPr>
        <p:spPr>
          <a:xfrm>
            <a:off x="539750" y="2205038"/>
            <a:ext cx="3455988" cy="2447925"/>
          </a:xfrm>
        </p:spPr>
        <p:txBody>
          <a:bodyPr rtlCol="0">
            <a:noAutofit/>
          </a:bodyPr>
          <a:lstStyle/>
          <a:p>
            <a:pPr marL="685800" indent="-342900" eaLnBrk="1" fontAlgn="auto" hangingPunct="1">
              <a:lnSpc>
                <a:spcPct val="170000"/>
              </a:lnSpc>
              <a:spcBef>
                <a:spcPts val="0"/>
              </a:spcBef>
              <a:spcAft>
                <a:spcPts val="0"/>
              </a:spcAft>
              <a:defRPr/>
            </a:pPr>
            <a:r>
              <a:rPr lang="en-US" sz="1400" b="1" dirty="0" smtClean="0">
                <a:solidFill>
                  <a:schemeClr val="tx1">
                    <a:lumMod val="75000"/>
                    <a:lumOff val="25000"/>
                  </a:schemeClr>
                </a:solidFill>
              </a:rPr>
              <a:t>Study Areas:</a:t>
            </a:r>
          </a:p>
          <a:p>
            <a:pPr marL="717550" indent="-374650" eaLnBrk="1"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Motor behavior and aging;</a:t>
            </a:r>
          </a:p>
          <a:p>
            <a:pPr marL="717550" indent="-374650" eaLnBrk="1"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Postural Control;</a:t>
            </a:r>
          </a:p>
          <a:p>
            <a:pPr marL="717550" indent="-374650" eaLnBrk="1"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Laterality and motor behavior. </a:t>
            </a:r>
          </a:p>
        </p:txBody>
      </p:sp>
      <p:pic>
        <p:nvPicPr>
          <p:cNvPr id="32772" name="Imagem 4" descr="2013-04-04- Laboratório Sistemas Motores Humanos (50)_diminuid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1974850"/>
            <a:ext cx="3871912"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Imagem 5" descr="logo eefe 2016 jpg eng 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0" y="260648"/>
            <a:ext cx="8722296" cy="706090"/>
          </a:xfrm>
        </p:spPr>
        <p:txBody>
          <a:bodyPr/>
          <a:lstStyle/>
          <a:p>
            <a:pPr eaLnBrk="1" fontAlgn="auto" hangingPunct="1">
              <a:spcAft>
                <a:spcPts val="0"/>
              </a:spcAft>
              <a:defRPr/>
            </a:pPr>
            <a:r>
              <a:rPr lang="en-US" sz="2400" dirty="0" smtClean="0"/>
              <a:t>Molecular and Cellular Physiology in Exercise Lab </a:t>
            </a:r>
            <a:endParaRPr lang="en-US" sz="2400" dirty="0"/>
          </a:p>
        </p:txBody>
      </p:sp>
      <p:sp>
        <p:nvSpPr>
          <p:cNvPr id="33795" name="Espaço Reservado para Conteúdo 3"/>
          <p:cNvSpPr>
            <a:spLocks noGrp="1"/>
          </p:cNvSpPr>
          <p:nvPr>
            <p:ph sz="half" idx="1"/>
          </p:nvPr>
        </p:nvSpPr>
        <p:spPr>
          <a:xfrm>
            <a:off x="323850" y="1341438"/>
            <a:ext cx="7056438" cy="2303462"/>
          </a:xfrm>
        </p:spPr>
        <p:txBody>
          <a:bodyPr/>
          <a:lstStyle/>
          <a:p>
            <a:pPr marL="685800" indent="-342900" eaLnBrk="1" hangingPunct="1">
              <a:lnSpc>
                <a:spcPct val="170000"/>
              </a:lnSpc>
            </a:pPr>
            <a:r>
              <a:rPr lang="en-US" altLang="pt-BR" sz="1400" b="1" smtClean="0"/>
              <a:t>Study Areas:</a:t>
            </a:r>
          </a:p>
          <a:p>
            <a:pPr marL="685800" indent="-342900" eaLnBrk="1" hangingPunct="1">
              <a:lnSpc>
                <a:spcPct val="170000"/>
              </a:lnSpc>
              <a:buFont typeface="Arial" panose="020B0604020202020204" pitchFamily="34" charset="0"/>
              <a:buChar char="•"/>
            </a:pPr>
            <a:r>
              <a:rPr lang="en-US" altLang="pt-BR" sz="1400" smtClean="0"/>
              <a:t>Acute and chronic effects of the exercise in the cardiovascular system;</a:t>
            </a:r>
          </a:p>
          <a:p>
            <a:pPr marL="685800" indent="-342900" eaLnBrk="1" hangingPunct="1">
              <a:lnSpc>
                <a:spcPct val="170000"/>
              </a:lnSpc>
              <a:buFont typeface="Arial" panose="020B0604020202020204" pitchFamily="34" charset="0"/>
              <a:buChar char="•"/>
            </a:pPr>
            <a:r>
              <a:rPr lang="en-US" altLang="pt-BR" sz="1400" smtClean="0"/>
              <a:t>Heart failure and cardiomyopathy.</a:t>
            </a:r>
          </a:p>
        </p:txBody>
      </p:sp>
      <p:pic>
        <p:nvPicPr>
          <p:cNvPr id="33796" name="Imagem 4" descr="2011-08-12- Laboratório de Fisiologia.JPG"/>
          <p:cNvPicPr>
            <a:picLocks noChangeAspect="1"/>
          </p:cNvPicPr>
          <p:nvPr/>
        </p:nvPicPr>
        <p:blipFill>
          <a:blip r:embed="rId2">
            <a:lum bright="10000" contrast="10000"/>
            <a:extLst>
              <a:ext uri="{28A0092B-C50C-407E-A947-70E740481C1C}">
                <a14:useLocalDpi xmlns:a14="http://schemas.microsoft.com/office/drawing/2010/main" val="0"/>
              </a:ext>
            </a:extLst>
          </a:blip>
          <a:srcRect/>
          <a:stretch>
            <a:fillRect/>
          </a:stretch>
        </p:blipFill>
        <p:spPr bwMode="auto">
          <a:xfrm>
            <a:off x="5003800" y="3860800"/>
            <a:ext cx="2898775"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Imagem 5" descr="2012-01-04- Lab de Fisiologia (6).jpg"/>
          <p:cNvPicPr>
            <a:picLocks noChangeAspect="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827088" y="3860800"/>
            <a:ext cx="386873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Imagem 7" descr="logo eefe 2016 jpg eng colo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pPr eaLnBrk="1" fontAlgn="auto" hangingPunct="1">
              <a:spcAft>
                <a:spcPts val="0"/>
              </a:spcAft>
              <a:defRPr/>
            </a:pPr>
            <a:r>
              <a:rPr lang="en-US" sz="3200" dirty="0" smtClean="0"/>
              <a:t>Motor Behavior Lab</a:t>
            </a:r>
            <a:endParaRPr lang="en-US" sz="3200" dirty="0"/>
          </a:p>
        </p:txBody>
      </p:sp>
      <p:sp>
        <p:nvSpPr>
          <p:cNvPr id="4" name="Espaço Reservado para Conteúdo 3"/>
          <p:cNvSpPr>
            <a:spLocks noGrp="1"/>
          </p:cNvSpPr>
          <p:nvPr>
            <p:ph sz="half" idx="1"/>
          </p:nvPr>
        </p:nvSpPr>
        <p:spPr>
          <a:xfrm>
            <a:off x="250825" y="1341438"/>
            <a:ext cx="5113338" cy="4895850"/>
          </a:xfrm>
        </p:spPr>
        <p:txBody>
          <a:bodyPr rtlCol="0">
            <a:noAutofit/>
          </a:bodyPr>
          <a:lstStyle/>
          <a:p>
            <a:pPr marL="685800" indent="-342900" eaLnBrk="1" fontAlgn="auto" hangingPunct="1">
              <a:lnSpc>
                <a:spcPct val="170000"/>
              </a:lnSpc>
              <a:spcBef>
                <a:spcPts val="0"/>
              </a:spcBef>
              <a:spcAft>
                <a:spcPts val="0"/>
              </a:spcAft>
              <a:defRPr/>
            </a:pPr>
            <a:r>
              <a:rPr lang="en-US" sz="1400" b="1" dirty="0" smtClean="0">
                <a:solidFill>
                  <a:schemeClr val="tx1">
                    <a:lumMod val="75000"/>
                    <a:lumOff val="25000"/>
                  </a:schemeClr>
                </a:solidFill>
              </a:rPr>
              <a:t>Study Areas:</a:t>
            </a:r>
          </a:p>
          <a:p>
            <a:pPr marL="717550" indent="-374650" eaLnBrk="1"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Motor development analysis and diagnosis;</a:t>
            </a:r>
          </a:p>
          <a:p>
            <a:pPr marL="717550" indent="-374650" eaLnBrk="1"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Motor response organization.</a:t>
            </a:r>
          </a:p>
        </p:txBody>
      </p:sp>
      <p:pic>
        <p:nvPicPr>
          <p:cNvPr id="34820" name="Imagem 4" descr="2012-03-29- mix tv - lacom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463" y="2587625"/>
            <a:ext cx="4164012"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Imagem 7" descr="2011-04-11- Lacom - Coleta (4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9913" y="2565400"/>
            <a:ext cx="4224337"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Imagem 5" descr="logo eefe 2016 jpg eng colo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pPr eaLnBrk="1" fontAlgn="auto" hangingPunct="1">
              <a:spcAft>
                <a:spcPts val="0"/>
              </a:spcAft>
              <a:defRPr/>
            </a:pPr>
            <a:r>
              <a:rPr lang="en-US" sz="2400" dirty="0" smtClean="0"/>
              <a:t>Management , Policy, Marketing and Communication in Sport and Physical Education Lab </a:t>
            </a:r>
            <a:endParaRPr lang="en-US" sz="2400" dirty="0"/>
          </a:p>
        </p:txBody>
      </p:sp>
      <p:sp>
        <p:nvSpPr>
          <p:cNvPr id="37891" name="Espaço Reservado para Conteúdo 3"/>
          <p:cNvSpPr>
            <a:spLocks noGrp="1"/>
          </p:cNvSpPr>
          <p:nvPr>
            <p:ph sz="half" idx="1"/>
          </p:nvPr>
        </p:nvSpPr>
        <p:spPr>
          <a:xfrm>
            <a:off x="250825" y="1557338"/>
            <a:ext cx="5473700" cy="4679950"/>
          </a:xfrm>
        </p:spPr>
        <p:txBody>
          <a:bodyPr/>
          <a:lstStyle/>
          <a:p>
            <a:pPr marL="685800" indent="-342900" eaLnBrk="1" hangingPunct="1">
              <a:lnSpc>
                <a:spcPct val="170000"/>
              </a:lnSpc>
            </a:pPr>
            <a:r>
              <a:rPr lang="en-US" altLang="pt-BR" sz="1400" b="1" dirty="0" smtClean="0"/>
              <a:t>Study Area:</a:t>
            </a:r>
          </a:p>
          <a:p>
            <a:pPr marL="685800" indent="-342900" eaLnBrk="1" hangingPunct="1">
              <a:lnSpc>
                <a:spcPct val="170000"/>
              </a:lnSpc>
              <a:buFont typeface="Arial" panose="020B0604020202020204" pitchFamily="34" charset="0"/>
              <a:buChar char="•"/>
            </a:pPr>
            <a:r>
              <a:rPr lang="en-US" altLang="pt-BR" sz="1400" dirty="0" smtClean="0"/>
              <a:t>Management, Politics, Marketing and Communication in Sport and Physical Education.</a:t>
            </a:r>
          </a:p>
          <a:p>
            <a:pPr marL="685800" indent="-342900" eaLnBrk="1" hangingPunct="1">
              <a:lnSpc>
                <a:spcPct val="170000"/>
              </a:lnSpc>
              <a:buFont typeface="Arial" panose="020B0604020202020204" pitchFamily="34" charset="0"/>
              <a:buChar char="•"/>
            </a:pPr>
            <a:endParaRPr lang="en-US" altLang="pt-BR" sz="1400" dirty="0" smtClean="0"/>
          </a:p>
          <a:p>
            <a:pPr marL="685800" indent="-342900" eaLnBrk="1" hangingPunct="1">
              <a:lnSpc>
                <a:spcPct val="170000"/>
              </a:lnSpc>
            </a:pPr>
            <a:r>
              <a:rPr lang="en-US" altLang="pt-BR" sz="1400" b="1" dirty="0" smtClean="0"/>
              <a:t>Related research groups:</a:t>
            </a:r>
          </a:p>
          <a:p>
            <a:pPr marL="685800" indent="-342900" eaLnBrk="1" hangingPunct="1">
              <a:lnSpc>
                <a:spcPct val="170000"/>
              </a:lnSpc>
              <a:buFont typeface="Arial" panose="020B0604020202020204" pitchFamily="34" charset="0"/>
              <a:buChar char="•"/>
            </a:pPr>
            <a:r>
              <a:rPr lang="en-US" altLang="pt-BR" sz="1400" dirty="0" smtClean="0"/>
              <a:t>Sport Management;</a:t>
            </a:r>
          </a:p>
          <a:p>
            <a:pPr marL="685800" indent="-342900" eaLnBrk="1" hangingPunct="1">
              <a:lnSpc>
                <a:spcPct val="170000"/>
              </a:lnSpc>
              <a:buFont typeface="Arial" panose="020B0604020202020204" pitchFamily="34" charset="0"/>
              <a:buChar char="•"/>
            </a:pPr>
            <a:r>
              <a:rPr lang="en-US" altLang="pt-BR" sz="1400" dirty="0" smtClean="0"/>
              <a:t>Communication and Marketing in Sport.</a:t>
            </a:r>
            <a:endParaRPr lang="pt-BR" altLang="pt-BR" sz="1400" dirty="0" smtClean="0"/>
          </a:p>
          <a:p>
            <a:pPr marL="685800" indent="-342900" eaLnBrk="1" hangingPunct="1">
              <a:lnSpc>
                <a:spcPct val="170000"/>
              </a:lnSpc>
              <a:buFont typeface="Arial" panose="020B0604020202020204" pitchFamily="34" charset="0"/>
              <a:buChar char="•"/>
            </a:pPr>
            <a:endParaRPr lang="en-US" altLang="pt-BR" sz="1400" dirty="0" smtClean="0"/>
          </a:p>
          <a:p>
            <a:pPr marL="685800" indent="-342900" eaLnBrk="1" hangingPunct="1">
              <a:lnSpc>
                <a:spcPct val="170000"/>
              </a:lnSpc>
            </a:pPr>
            <a:endParaRPr lang="en-US" altLang="pt-BR" sz="1400" dirty="0" smtClean="0"/>
          </a:p>
          <a:p>
            <a:pPr marL="685800" indent="-342900" eaLnBrk="1" hangingPunct="1">
              <a:lnSpc>
                <a:spcPct val="170000"/>
              </a:lnSpc>
            </a:pPr>
            <a:endParaRPr lang="en-US" altLang="pt-BR" sz="1400" dirty="0" smtClean="0"/>
          </a:p>
        </p:txBody>
      </p:sp>
      <p:pic>
        <p:nvPicPr>
          <p:cNvPr id="37892" name="Imagem 4" descr="logo eefe 2016 jpg eng 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3537" y="1844824"/>
            <a:ext cx="2372775" cy="158417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pPr eaLnBrk="1" fontAlgn="auto" hangingPunct="1">
              <a:spcAft>
                <a:spcPts val="0"/>
              </a:spcAft>
              <a:defRPr/>
            </a:pPr>
            <a:r>
              <a:rPr lang="en-US" sz="2400" dirty="0" smtClean="0"/>
              <a:t>Human Movement Pedagogy Lab </a:t>
            </a:r>
            <a:endParaRPr lang="en-US" sz="2400" dirty="0"/>
          </a:p>
        </p:txBody>
      </p:sp>
      <p:sp>
        <p:nvSpPr>
          <p:cNvPr id="4" name="Espaço Reservado para Conteúdo 3"/>
          <p:cNvSpPr>
            <a:spLocks noGrp="1"/>
          </p:cNvSpPr>
          <p:nvPr>
            <p:ph sz="half" idx="1"/>
          </p:nvPr>
        </p:nvSpPr>
        <p:spPr>
          <a:xfrm>
            <a:off x="0" y="1341438"/>
            <a:ext cx="3095625" cy="2303462"/>
          </a:xfrm>
        </p:spPr>
        <p:txBody>
          <a:bodyPr rtlCol="0">
            <a:noAutofit/>
          </a:bodyPr>
          <a:lstStyle/>
          <a:p>
            <a:pPr marL="685800" indent="-342900" eaLnBrk="1" fontAlgn="auto" hangingPunct="1">
              <a:lnSpc>
                <a:spcPct val="170000"/>
              </a:lnSpc>
              <a:spcBef>
                <a:spcPts val="0"/>
              </a:spcBef>
              <a:spcAft>
                <a:spcPts val="0"/>
              </a:spcAft>
              <a:defRPr/>
            </a:pPr>
            <a:r>
              <a:rPr lang="en-US" sz="1400" b="1" dirty="0" smtClean="0">
                <a:solidFill>
                  <a:schemeClr val="tx1">
                    <a:lumMod val="75000"/>
                    <a:lumOff val="25000"/>
                  </a:schemeClr>
                </a:solidFill>
              </a:rPr>
              <a:t>Study Areas:</a:t>
            </a:r>
          </a:p>
          <a:p>
            <a:pPr marL="717550" indent="-374650" eaLnBrk="1"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Curricular development;</a:t>
            </a:r>
          </a:p>
          <a:p>
            <a:pPr marL="717550" indent="-374650" eaLnBrk="1"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Professional preparation.</a:t>
            </a:r>
          </a:p>
          <a:p>
            <a:pPr eaLnBrk="1" hangingPunct="1">
              <a:spcBef>
                <a:spcPts val="0"/>
              </a:spcBef>
              <a:spcAft>
                <a:spcPts val="0"/>
              </a:spcAft>
              <a:defRPr/>
            </a:pPr>
            <a:endParaRPr lang="pt-BR" sz="1400" dirty="0" smtClean="0">
              <a:solidFill>
                <a:schemeClr val="tx1">
                  <a:lumMod val="75000"/>
                  <a:lumOff val="25000"/>
                </a:schemeClr>
              </a:solidFill>
            </a:endParaRPr>
          </a:p>
          <a:p>
            <a:pPr eaLnBrk="1" hangingPunct="1">
              <a:spcBef>
                <a:spcPts val="0"/>
              </a:spcBef>
              <a:spcAft>
                <a:spcPts val="0"/>
              </a:spcAft>
              <a:defRPr/>
            </a:pPr>
            <a:endParaRPr lang="pt-BR" sz="1400" dirty="0" smtClean="0">
              <a:solidFill>
                <a:schemeClr val="tx1">
                  <a:lumMod val="75000"/>
                  <a:lumOff val="25000"/>
                </a:schemeClr>
              </a:solidFill>
            </a:endParaRPr>
          </a:p>
          <a:p>
            <a:pPr marL="685800" indent="-342900" eaLnBrk="1" fontAlgn="auto" hangingPunct="1">
              <a:lnSpc>
                <a:spcPct val="170000"/>
              </a:lnSpc>
              <a:spcBef>
                <a:spcPts val="0"/>
              </a:spcBef>
              <a:spcAft>
                <a:spcPts val="0"/>
              </a:spcAft>
              <a:defRPr/>
            </a:pPr>
            <a:endParaRPr lang="en-US" sz="1400" dirty="0" smtClean="0">
              <a:solidFill>
                <a:schemeClr val="tx1">
                  <a:lumMod val="75000"/>
                  <a:lumOff val="25000"/>
                </a:schemeClr>
              </a:solidFill>
            </a:endParaRPr>
          </a:p>
        </p:txBody>
      </p:sp>
      <p:pic>
        <p:nvPicPr>
          <p:cNvPr id="38916" name="Imagem 5" descr="2011-10-07- Lab. de Pedagogia (1)_edit.jpg"/>
          <p:cNvPicPr>
            <a:picLocks noChangeAspect="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2268538" y="3644900"/>
            <a:ext cx="40322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p:cNvSpPr/>
          <p:nvPr/>
        </p:nvSpPr>
        <p:spPr>
          <a:xfrm>
            <a:off x="2987675" y="1341438"/>
            <a:ext cx="6624638" cy="2368550"/>
          </a:xfrm>
          <a:prstGeom prst="rect">
            <a:avLst/>
          </a:prstGeom>
        </p:spPr>
        <p:txBody>
          <a:bodyPr>
            <a:spAutoFit/>
          </a:bodyPr>
          <a:lstStyle/>
          <a:p>
            <a:pPr>
              <a:lnSpc>
                <a:spcPct val="150000"/>
              </a:lnSpc>
              <a:spcBef>
                <a:spcPts val="0"/>
              </a:spcBef>
              <a:spcAft>
                <a:spcPts val="0"/>
              </a:spcAft>
              <a:defRPr/>
            </a:pPr>
            <a:r>
              <a:rPr lang="en-US" sz="1400" b="1" dirty="0">
                <a:solidFill>
                  <a:schemeClr val="tx1">
                    <a:lumMod val="75000"/>
                    <a:lumOff val="25000"/>
                  </a:schemeClr>
                </a:solidFill>
              </a:rPr>
              <a:t>Related research groups:</a:t>
            </a:r>
          </a:p>
          <a:p>
            <a:pPr marL="717550" indent="-358775">
              <a:lnSpc>
                <a:spcPct val="150000"/>
              </a:lnSpc>
              <a:spcBef>
                <a:spcPts val="0"/>
              </a:spcBef>
              <a:spcAft>
                <a:spcPts val="0"/>
              </a:spcAft>
              <a:buFont typeface="Arial" pitchFamily="34" charset="0"/>
              <a:buChar char="•"/>
              <a:defRPr/>
            </a:pPr>
            <a:r>
              <a:rPr lang="en-US" sz="1400" dirty="0">
                <a:solidFill>
                  <a:schemeClr val="tx1">
                    <a:lumMod val="75000"/>
                    <a:lumOff val="25000"/>
                  </a:schemeClr>
                </a:solidFill>
              </a:rPr>
              <a:t>Human Movement and Physical Education Pedagogy;</a:t>
            </a:r>
          </a:p>
          <a:p>
            <a:pPr marL="717550" indent="-358775">
              <a:lnSpc>
                <a:spcPct val="150000"/>
              </a:lnSpc>
              <a:spcBef>
                <a:spcPts val="0"/>
              </a:spcBef>
              <a:spcAft>
                <a:spcPts val="0"/>
              </a:spcAft>
              <a:buFont typeface="Arial" pitchFamily="34" charset="0"/>
              <a:buChar char="•"/>
              <a:defRPr/>
            </a:pPr>
            <a:r>
              <a:rPr lang="en-US" sz="1400" dirty="0">
                <a:solidFill>
                  <a:schemeClr val="tx1">
                    <a:lumMod val="75000"/>
                    <a:lumOff val="25000"/>
                  </a:schemeClr>
                </a:solidFill>
              </a:rPr>
              <a:t>CORPUS – Physical Education + Collective Health + Philosophy;</a:t>
            </a:r>
          </a:p>
          <a:p>
            <a:pPr marL="717550" indent="-358775">
              <a:lnSpc>
                <a:spcPct val="150000"/>
              </a:lnSpc>
              <a:spcBef>
                <a:spcPts val="0"/>
              </a:spcBef>
              <a:spcAft>
                <a:spcPts val="0"/>
              </a:spcAft>
              <a:buFont typeface="Arial" pitchFamily="34" charset="0"/>
              <a:buChar char="•"/>
              <a:defRPr/>
            </a:pPr>
            <a:r>
              <a:rPr lang="en-US" sz="1400" dirty="0">
                <a:solidFill>
                  <a:schemeClr val="tx1">
                    <a:lumMod val="75000"/>
                    <a:lumOff val="25000"/>
                  </a:schemeClr>
                </a:solidFill>
              </a:rPr>
              <a:t>Development of the Motor Action and Intervention;</a:t>
            </a:r>
          </a:p>
          <a:p>
            <a:pPr marL="717550" indent="-358775">
              <a:lnSpc>
                <a:spcPct val="150000"/>
              </a:lnSpc>
              <a:spcBef>
                <a:spcPts val="0"/>
              </a:spcBef>
              <a:spcAft>
                <a:spcPts val="0"/>
              </a:spcAft>
              <a:buFont typeface="Arial" pitchFamily="34" charset="0"/>
              <a:buChar char="•"/>
              <a:defRPr/>
            </a:pPr>
            <a:r>
              <a:rPr lang="en-US" sz="1400" dirty="0">
                <a:solidFill>
                  <a:schemeClr val="tx1">
                    <a:lumMod val="75000"/>
                    <a:lumOff val="25000"/>
                  </a:schemeClr>
                </a:solidFill>
              </a:rPr>
              <a:t>Physical Education Pedagogy.</a:t>
            </a:r>
          </a:p>
          <a:p>
            <a:pPr marL="717550" indent="-358775">
              <a:lnSpc>
                <a:spcPct val="150000"/>
              </a:lnSpc>
              <a:spcBef>
                <a:spcPts val="0"/>
              </a:spcBef>
              <a:spcAft>
                <a:spcPts val="0"/>
              </a:spcAft>
              <a:buFont typeface="Arial" pitchFamily="34" charset="0"/>
              <a:buChar char="•"/>
              <a:defRPr/>
            </a:pPr>
            <a:r>
              <a:rPr lang="en-US" sz="1400" dirty="0">
                <a:solidFill>
                  <a:schemeClr val="tx1">
                    <a:lumMod val="75000"/>
                    <a:lumOff val="25000"/>
                  </a:schemeClr>
                </a:solidFill>
              </a:rPr>
              <a:t>Pregnancy and Physical Activity. </a:t>
            </a:r>
            <a:endParaRPr lang="pt-BR" sz="1400" dirty="0">
              <a:solidFill>
                <a:schemeClr val="tx1">
                  <a:lumMod val="75000"/>
                  <a:lumOff val="25000"/>
                </a:schemeClr>
              </a:solidFill>
            </a:endParaRPr>
          </a:p>
          <a:p>
            <a:pPr marL="717550" indent="-358775">
              <a:lnSpc>
                <a:spcPct val="150000"/>
              </a:lnSpc>
              <a:spcBef>
                <a:spcPts val="0"/>
              </a:spcBef>
              <a:spcAft>
                <a:spcPts val="0"/>
              </a:spcAft>
              <a:buFont typeface="Arial" pitchFamily="34" charset="0"/>
              <a:buChar char="•"/>
              <a:defRPr/>
            </a:pPr>
            <a:endParaRPr lang="en-US" sz="1400" dirty="0">
              <a:solidFill>
                <a:schemeClr val="tx1">
                  <a:lumMod val="75000"/>
                  <a:lumOff val="25000"/>
                </a:schemeClr>
              </a:solidFill>
            </a:endParaRPr>
          </a:p>
        </p:txBody>
      </p:sp>
      <p:pic>
        <p:nvPicPr>
          <p:cNvPr id="38918" name="Imagem 8" descr="logo eefe 2016 jpg eng 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pPr eaLnBrk="1" fontAlgn="auto" hangingPunct="1">
              <a:spcAft>
                <a:spcPts val="0"/>
              </a:spcAft>
              <a:defRPr/>
            </a:pPr>
            <a:r>
              <a:rPr lang="en-US" sz="2400" dirty="0" smtClean="0"/>
              <a:t>Genetics Applied to Exercise and Nutrition Lab  </a:t>
            </a:r>
            <a:endParaRPr lang="en-US" sz="2400" dirty="0"/>
          </a:p>
        </p:txBody>
      </p:sp>
      <p:sp>
        <p:nvSpPr>
          <p:cNvPr id="4" name="Espaço Reservado para Conteúdo 3"/>
          <p:cNvSpPr>
            <a:spLocks noGrp="1"/>
          </p:cNvSpPr>
          <p:nvPr>
            <p:ph sz="half" idx="1"/>
          </p:nvPr>
        </p:nvSpPr>
        <p:spPr>
          <a:xfrm>
            <a:off x="0" y="1341438"/>
            <a:ext cx="8675688" cy="2303462"/>
          </a:xfrm>
        </p:spPr>
        <p:txBody>
          <a:bodyPr rtlCol="0">
            <a:noAutofit/>
          </a:bodyPr>
          <a:lstStyle/>
          <a:p>
            <a:pPr marL="685800" indent="-342900" eaLnBrk="1" fontAlgn="auto" hangingPunct="1">
              <a:lnSpc>
                <a:spcPct val="170000"/>
              </a:lnSpc>
              <a:spcBef>
                <a:spcPts val="0"/>
              </a:spcBef>
              <a:spcAft>
                <a:spcPts val="0"/>
              </a:spcAft>
              <a:defRPr/>
            </a:pPr>
            <a:r>
              <a:rPr lang="en-US" sz="1400" b="1" dirty="0" smtClean="0">
                <a:solidFill>
                  <a:schemeClr val="tx1">
                    <a:lumMod val="75000"/>
                    <a:lumOff val="25000"/>
                  </a:schemeClr>
                </a:solidFill>
              </a:rPr>
              <a:t>Study Areas:</a:t>
            </a:r>
          </a:p>
          <a:p>
            <a:pPr marL="717550" indent="-374650" eaLnBrk="1"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Identification of polymorphisms and polygenic profiles associated with physical exercise training</a:t>
            </a:r>
          </a:p>
          <a:p>
            <a:pPr marL="717550" indent="-374650" eaLnBrk="1"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Effects of </a:t>
            </a:r>
            <a:r>
              <a:rPr lang="en-US" sz="1400" dirty="0" err="1" smtClean="0">
                <a:solidFill>
                  <a:schemeClr val="tx1">
                    <a:lumMod val="75000"/>
                    <a:lumOff val="25000"/>
                  </a:schemeClr>
                </a:solidFill>
              </a:rPr>
              <a:t>ergogenic</a:t>
            </a:r>
            <a:r>
              <a:rPr lang="en-US" sz="1400" dirty="0" smtClean="0">
                <a:solidFill>
                  <a:schemeClr val="tx1">
                    <a:lumMod val="75000"/>
                    <a:lumOff val="25000"/>
                  </a:schemeClr>
                </a:solidFill>
              </a:rPr>
              <a:t> nutritional resources on physiology and performance</a:t>
            </a:r>
          </a:p>
          <a:p>
            <a:pPr marL="717550" indent="-374650" eaLnBrk="1"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Physiological roles of </a:t>
            </a:r>
            <a:r>
              <a:rPr lang="en-US" sz="1400" dirty="0" err="1" smtClean="0">
                <a:solidFill>
                  <a:schemeClr val="tx1">
                    <a:lumMod val="75000"/>
                    <a:lumOff val="25000"/>
                  </a:schemeClr>
                </a:solidFill>
              </a:rPr>
              <a:t>histidine</a:t>
            </a:r>
            <a:r>
              <a:rPr lang="en-US" sz="1400" dirty="0" smtClean="0">
                <a:solidFill>
                  <a:schemeClr val="tx1">
                    <a:lumMod val="75000"/>
                    <a:lumOff val="25000"/>
                  </a:schemeClr>
                </a:solidFill>
              </a:rPr>
              <a:t> </a:t>
            </a:r>
            <a:r>
              <a:rPr lang="en-US" sz="1400" dirty="0" err="1" smtClean="0">
                <a:solidFill>
                  <a:schemeClr val="tx1">
                    <a:lumMod val="75000"/>
                    <a:lumOff val="25000"/>
                  </a:schemeClr>
                </a:solidFill>
              </a:rPr>
              <a:t>dipeptides</a:t>
            </a:r>
            <a:r>
              <a:rPr lang="en-US" sz="1400" dirty="0" smtClean="0">
                <a:solidFill>
                  <a:schemeClr val="tx1">
                    <a:lumMod val="75000"/>
                    <a:lumOff val="25000"/>
                  </a:schemeClr>
                </a:solidFill>
              </a:rPr>
              <a:t> (</a:t>
            </a:r>
            <a:r>
              <a:rPr lang="en-US" sz="1400" dirty="0" err="1" smtClean="0">
                <a:solidFill>
                  <a:schemeClr val="tx1">
                    <a:lumMod val="75000"/>
                    <a:lumOff val="25000"/>
                  </a:schemeClr>
                </a:solidFill>
              </a:rPr>
              <a:t>carnosine</a:t>
            </a:r>
            <a:r>
              <a:rPr lang="en-US" sz="1400" dirty="0" smtClean="0">
                <a:solidFill>
                  <a:schemeClr val="tx1">
                    <a:lumMod val="75000"/>
                    <a:lumOff val="25000"/>
                  </a:schemeClr>
                </a:solidFill>
              </a:rPr>
              <a:t> and anserine) for normal function and protection against chronic diseases</a:t>
            </a:r>
            <a:endParaRPr lang="pt-BR" sz="1400" dirty="0" smtClean="0">
              <a:solidFill>
                <a:schemeClr val="tx1">
                  <a:lumMod val="75000"/>
                  <a:lumOff val="25000"/>
                </a:schemeClr>
              </a:solidFill>
            </a:endParaRPr>
          </a:p>
          <a:p>
            <a:pPr eaLnBrk="1" hangingPunct="1">
              <a:spcBef>
                <a:spcPts val="0"/>
              </a:spcBef>
              <a:spcAft>
                <a:spcPts val="0"/>
              </a:spcAft>
              <a:defRPr/>
            </a:pPr>
            <a:endParaRPr lang="pt-BR" sz="1400" dirty="0" smtClean="0">
              <a:solidFill>
                <a:schemeClr val="tx1">
                  <a:lumMod val="75000"/>
                  <a:lumOff val="25000"/>
                </a:schemeClr>
              </a:solidFill>
            </a:endParaRPr>
          </a:p>
          <a:p>
            <a:pPr marL="685800" indent="-342900" eaLnBrk="1" fontAlgn="auto" hangingPunct="1">
              <a:lnSpc>
                <a:spcPct val="170000"/>
              </a:lnSpc>
              <a:spcBef>
                <a:spcPts val="0"/>
              </a:spcBef>
              <a:spcAft>
                <a:spcPts val="0"/>
              </a:spcAft>
              <a:defRPr/>
            </a:pPr>
            <a:endParaRPr lang="en-US" sz="1400" dirty="0" smtClean="0">
              <a:solidFill>
                <a:schemeClr val="tx1">
                  <a:lumMod val="75000"/>
                  <a:lumOff val="25000"/>
                </a:schemeClr>
              </a:solidFill>
            </a:endParaRPr>
          </a:p>
        </p:txBody>
      </p:sp>
      <p:pic>
        <p:nvPicPr>
          <p:cNvPr id="39940" name="Imagem 8" descr="logo eefe 2016 jpg eng 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pPr eaLnBrk="1" fontAlgn="auto" hangingPunct="1">
              <a:spcAft>
                <a:spcPts val="0"/>
              </a:spcAft>
              <a:defRPr/>
            </a:pPr>
            <a:r>
              <a:rPr lang="en-US" sz="2400" dirty="0" err="1"/>
              <a:t>NeuroSports</a:t>
            </a:r>
            <a:r>
              <a:rPr lang="en-US" sz="2400" dirty="0"/>
              <a:t> Lab</a:t>
            </a:r>
          </a:p>
        </p:txBody>
      </p:sp>
      <p:sp>
        <p:nvSpPr>
          <p:cNvPr id="4" name="Espaço Reservado para Conteúdo 3"/>
          <p:cNvSpPr>
            <a:spLocks noGrp="1"/>
          </p:cNvSpPr>
          <p:nvPr>
            <p:ph sz="half" idx="1"/>
          </p:nvPr>
        </p:nvSpPr>
        <p:spPr>
          <a:xfrm>
            <a:off x="0" y="1341438"/>
            <a:ext cx="8675688" cy="2303462"/>
          </a:xfrm>
        </p:spPr>
        <p:txBody>
          <a:bodyPr rtlCol="0">
            <a:noAutofit/>
          </a:bodyPr>
          <a:lstStyle/>
          <a:p>
            <a:pPr marL="685800" indent="-342900" eaLnBrk="1" fontAlgn="auto" hangingPunct="1">
              <a:lnSpc>
                <a:spcPct val="170000"/>
              </a:lnSpc>
              <a:spcBef>
                <a:spcPts val="0"/>
              </a:spcBef>
              <a:spcAft>
                <a:spcPts val="0"/>
              </a:spcAft>
              <a:defRPr/>
            </a:pPr>
            <a:r>
              <a:rPr lang="en-US" sz="1400" b="1" dirty="0" smtClean="0">
                <a:solidFill>
                  <a:schemeClr val="tx1">
                    <a:lumMod val="75000"/>
                    <a:lumOff val="25000"/>
                  </a:schemeClr>
                </a:solidFill>
              </a:rPr>
              <a:t>Study Areas:</a:t>
            </a:r>
          </a:p>
          <a:p>
            <a:pPr marL="717550" indent="-374650" eaLnBrk="1" hangingPunct="1">
              <a:spcBef>
                <a:spcPts val="0"/>
              </a:spcBef>
              <a:spcAft>
                <a:spcPts val="0"/>
              </a:spcAft>
              <a:buFont typeface="Arial" panose="020B0604020202020204" pitchFamily="34" charset="0"/>
              <a:buChar char="•"/>
              <a:defRPr/>
            </a:pPr>
            <a:r>
              <a:rPr lang="en-US" sz="1400" dirty="0" err="1" smtClean="0">
                <a:solidFill>
                  <a:schemeClr val="tx1">
                    <a:lumMod val="75000"/>
                    <a:lumOff val="25000"/>
                  </a:schemeClr>
                </a:solidFill>
              </a:rPr>
              <a:t>Neuromodulation</a:t>
            </a:r>
            <a:r>
              <a:rPr lang="en-US" sz="1400" dirty="0" smtClean="0">
                <a:solidFill>
                  <a:schemeClr val="tx1">
                    <a:lumMod val="75000"/>
                    <a:lumOff val="25000"/>
                  </a:schemeClr>
                </a:solidFill>
              </a:rPr>
              <a:t> </a:t>
            </a:r>
            <a:r>
              <a:rPr lang="en-US" sz="1400" dirty="0">
                <a:solidFill>
                  <a:schemeClr val="tx1">
                    <a:lumMod val="75000"/>
                    <a:lumOff val="25000"/>
                  </a:schemeClr>
                </a:solidFill>
              </a:rPr>
              <a:t>in sport and physical exercise.</a:t>
            </a:r>
          </a:p>
          <a:p>
            <a:pPr marL="717550" indent="-374650" eaLnBrk="1" hangingPunct="1">
              <a:spcBef>
                <a:spcPts val="0"/>
              </a:spcBef>
              <a:spcAft>
                <a:spcPts val="0"/>
              </a:spcAft>
              <a:buFont typeface="Arial" panose="020B0604020202020204" pitchFamily="34" charset="0"/>
              <a:buChar char="•"/>
              <a:defRPr/>
            </a:pPr>
            <a:r>
              <a:rPr lang="en-US" sz="1400" dirty="0">
                <a:solidFill>
                  <a:schemeClr val="tx1">
                    <a:lumMod val="75000"/>
                    <a:lumOff val="25000"/>
                  </a:schemeClr>
                </a:solidFill>
              </a:rPr>
              <a:t>Organization, structuring, monitoring and responses to adapt the physical and sports training process;</a:t>
            </a:r>
          </a:p>
          <a:p>
            <a:pPr marL="717550" indent="-374650" eaLnBrk="1" hangingPunct="1">
              <a:spcBef>
                <a:spcPts val="0"/>
              </a:spcBef>
              <a:spcAft>
                <a:spcPts val="0"/>
              </a:spcAft>
              <a:buFont typeface="Arial" panose="020B0604020202020204" pitchFamily="34" charset="0"/>
              <a:buChar char="•"/>
              <a:defRPr/>
            </a:pPr>
            <a:r>
              <a:rPr lang="en-US" sz="1400" dirty="0">
                <a:solidFill>
                  <a:schemeClr val="tx1">
                    <a:lumMod val="75000"/>
                    <a:lumOff val="25000"/>
                  </a:schemeClr>
                </a:solidFill>
              </a:rPr>
              <a:t>Relationship between stress, upper respiratory tract infections, internal load and external load;</a:t>
            </a:r>
          </a:p>
          <a:p>
            <a:pPr marL="717550" indent="-374650" eaLnBrk="1" hangingPunct="1">
              <a:spcBef>
                <a:spcPts val="0"/>
              </a:spcBef>
              <a:spcAft>
                <a:spcPts val="0"/>
              </a:spcAft>
              <a:buFont typeface="Arial" panose="020B0604020202020204" pitchFamily="34" charset="0"/>
              <a:buChar char="•"/>
              <a:defRPr/>
            </a:pPr>
            <a:r>
              <a:rPr lang="en-US" sz="1400" dirty="0">
                <a:solidFill>
                  <a:schemeClr val="tx1">
                    <a:lumMod val="75000"/>
                    <a:lumOff val="25000"/>
                  </a:schemeClr>
                </a:solidFill>
              </a:rPr>
              <a:t>Acute and chronic </a:t>
            </a:r>
            <a:r>
              <a:rPr lang="en-US" sz="1400" dirty="0" err="1">
                <a:solidFill>
                  <a:schemeClr val="tx1">
                    <a:lumMod val="75000"/>
                    <a:lumOff val="25000"/>
                  </a:schemeClr>
                </a:solidFill>
              </a:rPr>
              <a:t>neuroimmuno</a:t>
            </a:r>
            <a:r>
              <a:rPr lang="en-US" sz="1400" dirty="0">
                <a:solidFill>
                  <a:schemeClr val="tx1">
                    <a:lumMod val="75000"/>
                    <a:lumOff val="25000"/>
                  </a:schemeClr>
                </a:solidFill>
              </a:rPr>
              <a:t>-endocrine responses in sports training;</a:t>
            </a:r>
          </a:p>
          <a:p>
            <a:pPr marL="717550" indent="-374650" eaLnBrk="1" hangingPunct="1">
              <a:spcBef>
                <a:spcPts val="0"/>
              </a:spcBef>
              <a:spcAft>
                <a:spcPts val="0"/>
              </a:spcAft>
              <a:buFont typeface="Arial" panose="020B0604020202020204" pitchFamily="34" charset="0"/>
              <a:buChar char="•"/>
              <a:defRPr/>
            </a:pPr>
            <a:r>
              <a:rPr lang="en-US" sz="1400" dirty="0">
                <a:solidFill>
                  <a:schemeClr val="tx1">
                    <a:lumMod val="75000"/>
                    <a:lumOff val="25000"/>
                  </a:schemeClr>
                </a:solidFill>
              </a:rPr>
              <a:t>Fatigue and recovery: mental fatigue, brain recovery and performance;</a:t>
            </a:r>
          </a:p>
          <a:p>
            <a:pPr marL="717550" indent="-374650" eaLnBrk="1" hangingPunct="1">
              <a:spcBef>
                <a:spcPts val="0"/>
              </a:spcBef>
              <a:spcAft>
                <a:spcPts val="0"/>
              </a:spcAft>
              <a:buFont typeface="Arial" panose="020B0604020202020204" pitchFamily="34" charset="0"/>
              <a:buChar char="•"/>
              <a:defRPr/>
            </a:pPr>
            <a:r>
              <a:rPr lang="en-US" sz="1400" dirty="0">
                <a:solidFill>
                  <a:schemeClr val="tx1">
                    <a:lumMod val="75000"/>
                    <a:lumOff val="25000"/>
                  </a:schemeClr>
                </a:solidFill>
              </a:rPr>
              <a:t>Game and performance analysis in sport.</a:t>
            </a:r>
            <a:endParaRPr lang="pt-BR" sz="1400" dirty="0" smtClean="0">
              <a:solidFill>
                <a:schemeClr val="tx1">
                  <a:lumMod val="75000"/>
                  <a:lumOff val="25000"/>
                </a:schemeClr>
              </a:solidFill>
            </a:endParaRPr>
          </a:p>
          <a:p>
            <a:pPr marL="685800" indent="-342900" eaLnBrk="1" fontAlgn="auto" hangingPunct="1">
              <a:lnSpc>
                <a:spcPct val="170000"/>
              </a:lnSpc>
              <a:spcBef>
                <a:spcPts val="0"/>
              </a:spcBef>
              <a:spcAft>
                <a:spcPts val="0"/>
              </a:spcAft>
              <a:defRPr/>
            </a:pPr>
            <a:endParaRPr lang="en-US" sz="1400" dirty="0" smtClean="0">
              <a:solidFill>
                <a:schemeClr val="tx1">
                  <a:lumMod val="75000"/>
                  <a:lumOff val="25000"/>
                </a:schemeClr>
              </a:solidFill>
            </a:endParaRPr>
          </a:p>
        </p:txBody>
      </p:sp>
      <p:pic>
        <p:nvPicPr>
          <p:cNvPr id="39940" name="Imagem 8" descr="logo eefe 2016 jpg eng 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8255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0" y="332656"/>
            <a:ext cx="8722296" cy="706090"/>
          </a:xfrm>
        </p:spPr>
        <p:txBody>
          <a:bodyPr/>
          <a:lstStyle/>
          <a:p>
            <a:pPr eaLnBrk="1" fontAlgn="auto" hangingPunct="1">
              <a:spcAft>
                <a:spcPts val="0"/>
              </a:spcAft>
              <a:defRPr/>
            </a:pPr>
            <a:r>
              <a:rPr lang="en-US" sz="2600" b="1" dirty="0" smtClean="0"/>
              <a:t>Centre for </a:t>
            </a:r>
            <a:r>
              <a:rPr lang="en-US" sz="2600" b="1" dirty="0" err="1" smtClean="0"/>
              <a:t>Sociocultural</a:t>
            </a:r>
            <a:r>
              <a:rPr lang="en-US" sz="2600" b="1" dirty="0" smtClean="0"/>
              <a:t> Studies on the Human Movement</a:t>
            </a:r>
            <a:endParaRPr lang="pt-BR" sz="2600" dirty="0"/>
          </a:p>
        </p:txBody>
      </p:sp>
      <p:sp>
        <p:nvSpPr>
          <p:cNvPr id="7" name="Espaço Reservado para Conteúdo 6"/>
          <p:cNvSpPr>
            <a:spLocks noGrp="1"/>
          </p:cNvSpPr>
          <p:nvPr>
            <p:ph sz="half" idx="2"/>
          </p:nvPr>
        </p:nvSpPr>
        <p:spPr>
          <a:xfrm>
            <a:off x="468313" y="1268413"/>
            <a:ext cx="8135937" cy="4968875"/>
          </a:xfrm>
        </p:spPr>
        <p:txBody>
          <a:bodyPr rtlCol="0">
            <a:noAutofit/>
          </a:bodyPr>
          <a:lstStyle/>
          <a:p>
            <a:pPr marL="228600" indent="-228600" eaLnBrk="1" fontAlgn="auto" hangingPunct="1">
              <a:spcBef>
                <a:spcPts val="0"/>
              </a:spcBef>
              <a:spcAft>
                <a:spcPts val="0"/>
              </a:spcAft>
              <a:defRPr/>
            </a:pPr>
            <a:r>
              <a:rPr lang="en-US" sz="1400" b="1" dirty="0" smtClean="0">
                <a:solidFill>
                  <a:schemeClr val="tx1">
                    <a:lumMod val="75000"/>
                    <a:lumOff val="25000"/>
                  </a:schemeClr>
                </a:solidFill>
              </a:rPr>
              <a:t>Study Areas:</a:t>
            </a:r>
          </a:p>
          <a:p>
            <a:pPr marL="714375" indent="-355600" eaLnBrk="1" fontAlgn="auto"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Cultural and historical studies of the human movement and its manifestation;</a:t>
            </a:r>
          </a:p>
          <a:p>
            <a:pPr marL="714375" indent="-355600" eaLnBrk="1" fontAlgn="auto"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Sport imaginary;</a:t>
            </a:r>
          </a:p>
          <a:p>
            <a:pPr marL="714375" indent="-355600" eaLnBrk="1" fontAlgn="auto"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Social psychology of the human movement;</a:t>
            </a:r>
          </a:p>
          <a:p>
            <a:pPr marL="714375" indent="-355600" eaLnBrk="1" fontAlgn="auto"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Philosophical and anthropological aspects of the human movement;</a:t>
            </a:r>
          </a:p>
          <a:p>
            <a:pPr marL="714375" indent="-355600" eaLnBrk="1" fontAlgn="auto"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Leisure.</a:t>
            </a:r>
          </a:p>
          <a:p>
            <a:pPr marL="228600" indent="-228600" eaLnBrk="1" fontAlgn="auto" hangingPunct="1">
              <a:spcBef>
                <a:spcPts val="0"/>
              </a:spcBef>
              <a:spcAft>
                <a:spcPts val="0"/>
              </a:spcAft>
              <a:defRPr/>
            </a:pPr>
            <a:endParaRPr lang="en-US" sz="1400" dirty="0" smtClean="0">
              <a:solidFill>
                <a:schemeClr val="tx1">
                  <a:lumMod val="75000"/>
                  <a:lumOff val="25000"/>
                </a:schemeClr>
              </a:solidFill>
            </a:endParaRPr>
          </a:p>
          <a:p>
            <a:pPr marL="228600" indent="-228600" eaLnBrk="1" fontAlgn="auto" hangingPunct="1">
              <a:spcBef>
                <a:spcPts val="0"/>
              </a:spcBef>
              <a:spcAft>
                <a:spcPts val="0"/>
              </a:spcAft>
              <a:defRPr/>
            </a:pPr>
            <a:r>
              <a:rPr lang="en-US" sz="1400" b="1" dirty="0" smtClean="0">
                <a:solidFill>
                  <a:schemeClr val="tx1">
                    <a:lumMod val="75000"/>
                    <a:lumOff val="25000"/>
                  </a:schemeClr>
                </a:solidFill>
              </a:rPr>
              <a:t>Related research groups:</a:t>
            </a:r>
          </a:p>
          <a:p>
            <a:pPr marL="625475" indent="-266700" eaLnBrk="1" fontAlgn="auto"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Sport Psychology Observatory;</a:t>
            </a:r>
          </a:p>
          <a:p>
            <a:pPr marL="625475" indent="-266700" eaLnBrk="1" fontAlgn="auto"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Olympic Studies;</a:t>
            </a:r>
          </a:p>
          <a:p>
            <a:pPr marL="625475" indent="-266700" eaLnBrk="1" fontAlgn="auto"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Interdisciplinary Study Group on Soccer.</a:t>
            </a:r>
          </a:p>
          <a:p>
            <a:pPr marL="625475" indent="-266700" eaLnBrk="1" fontAlgn="auto" hangingPunct="1">
              <a:spcBef>
                <a:spcPts val="0"/>
              </a:spcBef>
              <a:spcAft>
                <a:spcPts val="0"/>
              </a:spcAft>
              <a:buFont typeface="Arial" panose="020B0604020202020204" pitchFamily="34" charset="0"/>
              <a:buChar char="•"/>
              <a:defRPr/>
            </a:pPr>
            <a:r>
              <a:rPr lang="en-US" sz="1400" dirty="0" smtClean="0">
                <a:solidFill>
                  <a:schemeClr val="tx1">
                    <a:lumMod val="75000"/>
                    <a:lumOff val="25000"/>
                  </a:schemeClr>
                </a:solidFill>
              </a:rPr>
              <a:t>Pula</a:t>
            </a:r>
          </a:p>
          <a:p>
            <a:pPr marL="228600" indent="-228600" eaLnBrk="1" fontAlgn="auto" hangingPunct="1">
              <a:spcBef>
                <a:spcPts val="0"/>
              </a:spcBef>
              <a:spcAft>
                <a:spcPts val="0"/>
              </a:spcAft>
              <a:buFontTx/>
              <a:buChar char="-"/>
              <a:defRPr/>
            </a:pPr>
            <a:endParaRPr lang="en-US" sz="1400" dirty="0" smtClean="0">
              <a:solidFill>
                <a:schemeClr val="tx1">
                  <a:lumMod val="75000"/>
                  <a:lumOff val="25000"/>
                </a:schemeClr>
              </a:solidFill>
            </a:endParaRPr>
          </a:p>
          <a:p>
            <a:pPr marL="228600" indent="-228600" eaLnBrk="1" fontAlgn="auto" hangingPunct="1">
              <a:spcBef>
                <a:spcPts val="0"/>
              </a:spcBef>
              <a:spcAft>
                <a:spcPts val="0"/>
              </a:spcAft>
              <a:defRPr/>
            </a:pPr>
            <a:endParaRPr lang="en-US" sz="1400" dirty="0" smtClean="0">
              <a:solidFill>
                <a:schemeClr val="tx1">
                  <a:lumMod val="75000"/>
                  <a:lumOff val="25000"/>
                </a:schemeClr>
              </a:solidFill>
            </a:endParaRPr>
          </a:p>
        </p:txBody>
      </p:sp>
      <p:pic>
        <p:nvPicPr>
          <p:cNvPr id="40964" name="Imagem 3" descr="2011-03-25- Reunião Cesc (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91100" y="3141663"/>
            <a:ext cx="3730625"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Imagem 5" descr="logo eefe 2016 jpg eng 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pPr eaLnBrk="1" fontAlgn="auto" hangingPunct="1">
              <a:spcAft>
                <a:spcPts val="0"/>
              </a:spcAft>
              <a:defRPr/>
            </a:pPr>
            <a:r>
              <a:rPr lang="pt-BR" dirty="0" err="1" smtClean="0"/>
              <a:t>Research</a:t>
            </a:r>
            <a:r>
              <a:rPr lang="pt-BR" dirty="0" smtClean="0"/>
              <a:t> </a:t>
            </a:r>
            <a:r>
              <a:rPr lang="pt-BR" dirty="0" err="1" smtClean="0"/>
              <a:t>Groups</a:t>
            </a:r>
            <a:endParaRPr lang="pt-BR" dirty="0"/>
          </a:p>
        </p:txBody>
      </p:sp>
      <p:sp>
        <p:nvSpPr>
          <p:cNvPr id="7" name="Espaço Reservado para Conteúdo 6"/>
          <p:cNvSpPr>
            <a:spLocks noGrp="1"/>
          </p:cNvSpPr>
          <p:nvPr>
            <p:ph sz="half" idx="2"/>
          </p:nvPr>
        </p:nvSpPr>
        <p:spPr>
          <a:xfrm>
            <a:off x="0" y="1196975"/>
            <a:ext cx="8675688" cy="5327650"/>
          </a:xfrm>
        </p:spPr>
        <p:txBody>
          <a:bodyPr rtlCol="0">
            <a:noAutofit/>
          </a:bodyPr>
          <a:lstStyle/>
          <a:p>
            <a:pPr marL="571500" indent="-228600" eaLnBrk="1" fontAlgn="auto" hangingPunct="1">
              <a:spcBef>
                <a:spcPts val="0"/>
              </a:spcBef>
              <a:spcAft>
                <a:spcPts val="800"/>
              </a:spcAft>
              <a:buFont typeface="Arial" panose="020B0604020202020204" pitchFamily="34" charset="0"/>
              <a:buChar char="•"/>
              <a:defRPr/>
            </a:pPr>
            <a:r>
              <a:rPr lang="en-US" sz="1400" b="1" dirty="0" smtClean="0">
                <a:solidFill>
                  <a:schemeClr val="tx1">
                    <a:lumMod val="75000"/>
                    <a:lumOff val="25000"/>
                  </a:schemeClr>
                </a:solidFill>
              </a:rPr>
              <a:t>Knowledge and Practices for Physical Education Teachers; </a:t>
            </a:r>
            <a:endParaRPr lang="pt-BR" sz="1400" dirty="0" smtClean="0">
              <a:solidFill>
                <a:schemeClr val="tx1">
                  <a:lumMod val="75000"/>
                  <a:lumOff val="25000"/>
                </a:schemeClr>
              </a:solidFill>
            </a:endParaRPr>
          </a:p>
          <a:p>
            <a:pPr marL="571500" indent="-228600" eaLnBrk="1" fontAlgn="auto" hangingPunct="1">
              <a:spcBef>
                <a:spcPts val="0"/>
              </a:spcBef>
              <a:spcAft>
                <a:spcPts val="800"/>
              </a:spcAft>
              <a:buFont typeface="Arial" panose="020B0604020202020204" pitchFamily="34" charset="0"/>
              <a:buChar char="•"/>
              <a:defRPr/>
            </a:pPr>
            <a:r>
              <a:rPr lang="en-US" sz="1400" b="1" dirty="0" smtClean="0">
                <a:solidFill>
                  <a:schemeClr val="tx1">
                    <a:lumMod val="75000"/>
                    <a:lumOff val="25000"/>
                  </a:schemeClr>
                </a:solidFill>
              </a:rPr>
              <a:t>Physical Education Pedagogy;  </a:t>
            </a:r>
          </a:p>
          <a:p>
            <a:pPr marL="571500" indent="-228600" eaLnBrk="1" fontAlgn="auto" hangingPunct="1">
              <a:spcBef>
                <a:spcPts val="0"/>
              </a:spcBef>
              <a:spcAft>
                <a:spcPts val="800"/>
              </a:spcAft>
              <a:buFont typeface="Arial" panose="020B0604020202020204" pitchFamily="34" charset="0"/>
              <a:buChar char="•"/>
              <a:defRPr/>
            </a:pPr>
            <a:r>
              <a:rPr lang="pt-BR" sz="1400" b="1" dirty="0" err="1" smtClean="0">
                <a:solidFill>
                  <a:schemeClr val="tx1">
                    <a:lumMod val="75000"/>
                    <a:lumOff val="25000"/>
                  </a:schemeClr>
                </a:solidFill>
              </a:rPr>
              <a:t>Pregnancy</a:t>
            </a:r>
            <a:r>
              <a:rPr lang="pt-BR" sz="1400" b="1" dirty="0" smtClean="0">
                <a:solidFill>
                  <a:schemeClr val="tx1">
                    <a:lumMod val="75000"/>
                    <a:lumOff val="25000"/>
                  </a:schemeClr>
                </a:solidFill>
              </a:rPr>
              <a:t> </a:t>
            </a:r>
            <a:r>
              <a:rPr lang="pt-BR" sz="1400" b="1" dirty="0" err="1" smtClean="0">
                <a:solidFill>
                  <a:schemeClr val="tx1">
                    <a:lumMod val="75000"/>
                    <a:lumOff val="25000"/>
                  </a:schemeClr>
                </a:solidFill>
              </a:rPr>
              <a:t>and</a:t>
            </a:r>
            <a:r>
              <a:rPr lang="pt-BR" sz="1400" b="1" dirty="0" smtClean="0">
                <a:solidFill>
                  <a:schemeClr val="tx1">
                    <a:lumMod val="75000"/>
                    <a:lumOff val="25000"/>
                  </a:schemeClr>
                </a:solidFill>
              </a:rPr>
              <a:t> </a:t>
            </a:r>
            <a:r>
              <a:rPr lang="pt-BR" sz="1400" b="1" dirty="0" err="1" smtClean="0">
                <a:solidFill>
                  <a:schemeClr val="tx1">
                    <a:lumMod val="75000"/>
                    <a:lumOff val="25000"/>
                  </a:schemeClr>
                </a:solidFill>
              </a:rPr>
              <a:t>Physical</a:t>
            </a:r>
            <a:r>
              <a:rPr lang="pt-BR" sz="1400" b="1" dirty="0" smtClean="0">
                <a:solidFill>
                  <a:schemeClr val="tx1">
                    <a:lumMod val="75000"/>
                    <a:lumOff val="25000"/>
                  </a:schemeClr>
                </a:solidFill>
              </a:rPr>
              <a:t> </a:t>
            </a:r>
            <a:r>
              <a:rPr lang="pt-BR" sz="1400" b="1" dirty="0" err="1" smtClean="0">
                <a:solidFill>
                  <a:schemeClr val="tx1">
                    <a:lumMod val="75000"/>
                    <a:lumOff val="25000"/>
                  </a:schemeClr>
                </a:solidFill>
              </a:rPr>
              <a:t>Activity</a:t>
            </a:r>
            <a:endParaRPr lang="pt-BR" sz="1400" b="1" dirty="0" smtClean="0">
              <a:solidFill>
                <a:schemeClr val="tx1">
                  <a:lumMod val="75000"/>
                  <a:lumOff val="25000"/>
                </a:schemeClr>
              </a:solidFill>
            </a:endParaRPr>
          </a:p>
          <a:p>
            <a:pPr marL="571500" indent="-228600" eaLnBrk="1" fontAlgn="auto" hangingPunct="1">
              <a:spcBef>
                <a:spcPts val="0"/>
              </a:spcBef>
              <a:spcAft>
                <a:spcPts val="800"/>
              </a:spcAft>
              <a:buFont typeface="Arial" panose="020B0604020202020204" pitchFamily="34" charset="0"/>
              <a:buChar char="•"/>
              <a:defRPr/>
            </a:pPr>
            <a:r>
              <a:rPr lang="en-US" sz="1400" b="1" dirty="0" smtClean="0">
                <a:solidFill>
                  <a:schemeClr val="tx1">
                    <a:lumMod val="75000"/>
                    <a:lumOff val="25000"/>
                  </a:schemeClr>
                </a:solidFill>
              </a:rPr>
              <a:t>CORPUS – Physical Education + Collective Health + Philosophy;</a:t>
            </a:r>
            <a:endParaRPr lang="pt-BR" sz="1400" dirty="0" smtClean="0">
              <a:solidFill>
                <a:schemeClr val="tx1">
                  <a:lumMod val="75000"/>
                  <a:lumOff val="25000"/>
                </a:schemeClr>
              </a:solidFill>
            </a:endParaRPr>
          </a:p>
          <a:p>
            <a:pPr marL="571500" indent="-228600" eaLnBrk="1" fontAlgn="auto" hangingPunct="1">
              <a:spcBef>
                <a:spcPts val="0"/>
              </a:spcBef>
              <a:spcAft>
                <a:spcPts val="800"/>
              </a:spcAft>
              <a:buFont typeface="Arial" panose="020B0604020202020204" pitchFamily="34" charset="0"/>
              <a:buChar char="•"/>
              <a:defRPr/>
            </a:pPr>
            <a:r>
              <a:rPr lang="en-US" sz="1400" b="1" dirty="0" smtClean="0">
                <a:solidFill>
                  <a:schemeClr val="tx1">
                    <a:lumMod val="75000"/>
                    <a:lumOff val="25000"/>
                  </a:schemeClr>
                </a:solidFill>
              </a:rPr>
              <a:t>Development of the Motor Action and Intervention; </a:t>
            </a:r>
            <a:endParaRPr lang="pt-BR" sz="1400" dirty="0" smtClean="0">
              <a:solidFill>
                <a:schemeClr val="tx1">
                  <a:lumMod val="75000"/>
                  <a:lumOff val="25000"/>
                </a:schemeClr>
              </a:solidFill>
            </a:endParaRPr>
          </a:p>
          <a:p>
            <a:pPr marL="571500" indent="-228600" eaLnBrk="1" fontAlgn="auto" hangingPunct="1">
              <a:spcBef>
                <a:spcPts val="0"/>
              </a:spcBef>
              <a:spcAft>
                <a:spcPts val="800"/>
              </a:spcAft>
              <a:buFont typeface="Arial" panose="020B0604020202020204" pitchFamily="34" charset="0"/>
              <a:buChar char="•"/>
              <a:defRPr/>
            </a:pPr>
            <a:r>
              <a:rPr lang="en-US" sz="1400" b="1" dirty="0" smtClean="0">
                <a:solidFill>
                  <a:schemeClr val="tx1">
                    <a:lumMod val="75000"/>
                    <a:lumOff val="25000"/>
                  </a:schemeClr>
                </a:solidFill>
              </a:rPr>
              <a:t>Research on School Physical Education and Educational Sport;</a:t>
            </a:r>
          </a:p>
          <a:p>
            <a:pPr marL="571500" indent="-228600" eaLnBrk="1" fontAlgn="auto" hangingPunct="1">
              <a:spcBef>
                <a:spcPts val="0"/>
              </a:spcBef>
              <a:spcAft>
                <a:spcPts val="800"/>
              </a:spcAft>
              <a:buFont typeface="Arial" panose="020B0604020202020204" pitchFamily="34" charset="0"/>
              <a:buChar char="•"/>
              <a:defRPr/>
            </a:pPr>
            <a:r>
              <a:rPr lang="en-US" sz="1400" b="1" dirty="0" smtClean="0">
                <a:solidFill>
                  <a:schemeClr val="tx1">
                    <a:lumMod val="75000"/>
                    <a:lumOff val="25000"/>
                  </a:schemeClr>
                </a:solidFill>
              </a:rPr>
              <a:t>Olympic Studies; </a:t>
            </a:r>
          </a:p>
          <a:p>
            <a:pPr marL="571500" indent="-228600" eaLnBrk="1" fontAlgn="auto" hangingPunct="1">
              <a:spcBef>
                <a:spcPts val="0"/>
              </a:spcBef>
              <a:spcAft>
                <a:spcPts val="800"/>
              </a:spcAft>
              <a:buFont typeface="Arial" panose="020B0604020202020204" pitchFamily="34" charset="0"/>
              <a:buChar char="•"/>
              <a:defRPr/>
            </a:pPr>
            <a:r>
              <a:rPr lang="en-US" sz="1400" b="1" dirty="0" smtClean="0">
                <a:solidFill>
                  <a:schemeClr val="tx1">
                    <a:lumMod val="75000"/>
                    <a:lumOff val="25000"/>
                  </a:schemeClr>
                </a:solidFill>
              </a:rPr>
              <a:t>Pula Study Group;</a:t>
            </a:r>
          </a:p>
          <a:p>
            <a:pPr marL="571500" indent="-228600" eaLnBrk="1" fontAlgn="auto" hangingPunct="1">
              <a:spcBef>
                <a:spcPts val="0"/>
              </a:spcBef>
              <a:spcAft>
                <a:spcPts val="800"/>
              </a:spcAft>
              <a:buFont typeface="Arial" panose="020B0604020202020204" pitchFamily="34" charset="0"/>
              <a:buChar char="•"/>
              <a:defRPr/>
            </a:pPr>
            <a:r>
              <a:rPr lang="en-US" sz="1400" b="1" dirty="0" smtClean="0">
                <a:solidFill>
                  <a:schemeClr val="tx1">
                    <a:lumMod val="75000"/>
                    <a:lumOff val="25000"/>
                  </a:schemeClr>
                </a:solidFill>
              </a:rPr>
              <a:t>Interdisciplinary Study Group on Soccer;  </a:t>
            </a:r>
          </a:p>
          <a:p>
            <a:pPr marL="571500" indent="-228600" eaLnBrk="1" fontAlgn="auto" hangingPunct="1">
              <a:spcBef>
                <a:spcPts val="0"/>
              </a:spcBef>
              <a:spcAft>
                <a:spcPts val="800"/>
              </a:spcAft>
              <a:buFont typeface="Arial" panose="020B0604020202020204" pitchFamily="34" charset="0"/>
              <a:buChar char="•"/>
              <a:defRPr/>
            </a:pPr>
            <a:r>
              <a:rPr lang="en-US" sz="1400" b="1" dirty="0" smtClean="0">
                <a:solidFill>
                  <a:schemeClr val="tx1">
                    <a:lumMod val="75000"/>
                    <a:lumOff val="25000"/>
                  </a:schemeClr>
                </a:solidFill>
              </a:rPr>
              <a:t>Sport Psychology Observatory; </a:t>
            </a:r>
          </a:p>
          <a:p>
            <a:pPr marL="571500" indent="-228600" eaLnBrk="1" fontAlgn="auto" hangingPunct="1">
              <a:spcBef>
                <a:spcPts val="0"/>
              </a:spcBef>
              <a:spcAft>
                <a:spcPts val="800"/>
              </a:spcAft>
              <a:buFont typeface="Arial" panose="020B0604020202020204" pitchFamily="34" charset="0"/>
              <a:buChar char="•"/>
              <a:defRPr/>
            </a:pPr>
            <a:r>
              <a:rPr lang="en-US" sz="1400" b="1" dirty="0" smtClean="0">
                <a:solidFill>
                  <a:schemeClr val="tx1">
                    <a:lumMod val="75000"/>
                    <a:lumOff val="25000"/>
                  </a:schemeClr>
                </a:solidFill>
              </a:rPr>
              <a:t>Neuromuscular Adaptations to Strength Training;  </a:t>
            </a:r>
          </a:p>
          <a:p>
            <a:pPr marL="571500" indent="-228600" eaLnBrk="1" fontAlgn="auto" hangingPunct="1">
              <a:spcBef>
                <a:spcPts val="0"/>
              </a:spcBef>
              <a:spcAft>
                <a:spcPts val="800"/>
              </a:spcAft>
              <a:buFont typeface="Arial" panose="020B0604020202020204" pitchFamily="34" charset="0"/>
              <a:buChar char="•"/>
              <a:defRPr/>
            </a:pPr>
            <a:endParaRPr lang="pt-BR" sz="1400" dirty="0" smtClean="0">
              <a:solidFill>
                <a:schemeClr val="tx1">
                  <a:lumMod val="75000"/>
                  <a:lumOff val="25000"/>
                </a:schemeClr>
              </a:solidFill>
            </a:endParaRPr>
          </a:p>
          <a:p>
            <a:pPr marL="571500" indent="-228600" eaLnBrk="1" fontAlgn="auto" hangingPunct="1">
              <a:spcBef>
                <a:spcPts val="0"/>
              </a:spcBef>
              <a:spcAft>
                <a:spcPts val="800"/>
              </a:spcAft>
              <a:buFont typeface="Arial" panose="020B0604020202020204" pitchFamily="34" charset="0"/>
              <a:buChar char="•"/>
              <a:defRPr/>
            </a:pPr>
            <a:endParaRPr lang="en-US" sz="1600" b="1" dirty="0" smtClean="0">
              <a:solidFill>
                <a:schemeClr val="tx1">
                  <a:lumMod val="75000"/>
                  <a:lumOff val="25000"/>
                </a:schemeClr>
              </a:solidFill>
            </a:endParaRPr>
          </a:p>
          <a:p>
            <a:pPr marL="571500" indent="-228600" eaLnBrk="1" fontAlgn="auto" hangingPunct="1">
              <a:spcBef>
                <a:spcPts val="0"/>
              </a:spcBef>
              <a:spcAft>
                <a:spcPts val="800"/>
              </a:spcAft>
              <a:buFont typeface="Arial" panose="020B0604020202020204" pitchFamily="34" charset="0"/>
              <a:buChar char="•"/>
              <a:defRPr/>
            </a:pPr>
            <a:endParaRPr lang="pt-BR" sz="1200" dirty="0" smtClean="0">
              <a:solidFill>
                <a:schemeClr val="tx1">
                  <a:lumMod val="75000"/>
                  <a:lumOff val="25000"/>
                </a:schemeClr>
              </a:solidFill>
            </a:endParaRPr>
          </a:p>
          <a:p>
            <a:pPr marL="0" eaLnBrk="1" fontAlgn="auto" hangingPunct="1">
              <a:spcBef>
                <a:spcPts val="0"/>
              </a:spcBef>
              <a:spcAft>
                <a:spcPts val="0"/>
              </a:spcAft>
              <a:defRPr/>
            </a:pPr>
            <a:endParaRPr lang="en-US" sz="800" dirty="0" smtClean="0">
              <a:solidFill>
                <a:schemeClr val="tx1">
                  <a:lumMod val="75000"/>
                  <a:lumOff val="25000"/>
                </a:schemeClr>
              </a:solidFill>
            </a:endParaRPr>
          </a:p>
        </p:txBody>
      </p:sp>
      <p:pic>
        <p:nvPicPr>
          <p:cNvPr id="41988" name="Imagem 3" descr="logo eefe 2016 jpg eng 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pPr eaLnBrk="1" fontAlgn="auto" hangingPunct="1">
              <a:spcAft>
                <a:spcPts val="0"/>
              </a:spcAft>
              <a:defRPr/>
            </a:pPr>
            <a:r>
              <a:rPr lang="pt-BR" dirty="0" smtClean="0"/>
              <a:t>Research </a:t>
            </a:r>
            <a:r>
              <a:rPr lang="pt-BR" dirty="0" err="1" smtClean="0"/>
              <a:t>Groups</a:t>
            </a:r>
            <a:r>
              <a:rPr lang="pt-BR" dirty="0" smtClean="0"/>
              <a:t> (cont.)</a:t>
            </a:r>
            <a:endParaRPr lang="pt-BR" dirty="0"/>
          </a:p>
        </p:txBody>
      </p:sp>
      <p:sp>
        <p:nvSpPr>
          <p:cNvPr id="7" name="Espaço Reservado para Conteúdo 6"/>
          <p:cNvSpPr>
            <a:spLocks noGrp="1"/>
          </p:cNvSpPr>
          <p:nvPr>
            <p:ph sz="half" idx="2"/>
          </p:nvPr>
        </p:nvSpPr>
        <p:spPr>
          <a:xfrm>
            <a:off x="0" y="1196975"/>
            <a:ext cx="8675688" cy="5472113"/>
          </a:xfrm>
        </p:spPr>
        <p:txBody>
          <a:bodyPr rtlCol="0">
            <a:noAutofit/>
          </a:bodyPr>
          <a:lstStyle/>
          <a:p>
            <a:pPr marL="571500" indent="-228600" eaLnBrk="1" fontAlgn="auto" hangingPunct="1">
              <a:spcBef>
                <a:spcPts val="0"/>
              </a:spcBef>
              <a:spcAft>
                <a:spcPts val="800"/>
              </a:spcAft>
              <a:buFont typeface="Arial" panose="020B0604020202020204" pitchFamily="34" charset="0"/>
              <a:buChar char="•"/>
              <a:defRPr/>
            </a:pPr>
            <a:r>
              <a:rPr lang="en-US" sz="1400" b="1" dirty="0" smtClean="0">
                <a:solidFill>
                  <a:schemeClr val="tx1">
                    <a:lumMod val="75000"/>
                    <a:lumOff val="25000"/>
                  </a:schemeClr>
                </a:solidFill>
              </a:rPr>
              <a:t>Wrestling, Martial Arts and Combat Methods. </a:t>
            </a:r>
            <a:endParaRPr lang="pt-BR" sz="1400" dirty="0" smtClean="0">
              <a:solidFill>
                <a:schemeClr val="tx1">
                  <a:lumMod val="75000"/>
                  <a:lumOff val="25000"/>
                </a:schemeClr>
              </a:solidFill>
            </a:endParaRPr>
          </a:p>
          <a:p>
            <a:pPr marL="571500" indent="-228600" eaLnBrk="1" fontAlgn="auto" hangingPunct="1">
              <a:spcBef>
                <a:spcPts val="0"/>
              </a:spcBef>
              <a:spcAft>
                <a:spcPts val="800"/>
              </a:spcAft>
              <a:buFont typeface="Arial" panose="020B0604020202020204" pitchFamily="34" charset="0"/>
              <a:buChar char="•"/>
              <a:defRPr/>
            </a:pPr>
            <a:r>
              <a:rPr lang="en-US" sz="1400" b="1" dirty="0" smtClean="0">
                <a:solidFill>
                  <a:schemeClr val="tx1">
                    <a:lumMod val="75000"/>
                    <a:lumOff val="25000"/>
                  </a:schemeClr>
                </a:solidFill>
              </a:rPr>
              <a:t>Biological Evaluation of Sport;</a:t>
            </a:r>
            <a:endParaRPr lang="pt-BR" sz="1400" dirty="0" smtClean="0">
              <a:solidFill>
                <a:schemeClr val="tx1">
                  <a:lumMod val="75000"/>
                  <a:lumOff val="25000"/>
                </a:schemeClr>
              </a:solidFill>
            </a:endParaRPr>
          </a:p>
          <a:p>
            <a:pPr marL="571500" indent="-228600" eaLnBrk="1" fontAlgn="auto" hangingPunct="1">
              <a:spcBef>
                <a:spcPts val="0"/>
              </a:spcBef>
              <a:spcAft>
                <a:spcPts val="800"/>
              </a:spcAft>
              <a:buFont typeface="Arial" panose="020B0604020202020204" pitchFamily="34" charset="0"/>
              <a:buChar char="•"/>
              <a:defRPr/>
            </a:pPr>
            <a:r>
              <a:rPr lang="en-US" sz="1400" b="1" dirty="0" smtClean="0">
                <a:solidFill>
                  <a:schemeClr val="tx1">
                    <a:lumMod val="75000"/>
                    <a:lumOff val="25000"/>
                  </a:schemeClr>
                </a:solidFill>
              </a:rPr>
              <a:t>Endurance Performance;</a:t>
            </a:r>
          </a:p>
          <a:p>
            <a:pPr marL="571500" indent="-228600" eaLnBrk="1" fontAlgn="auto" hangingPunct="1">
              <a:spcBef>
                <a:spcPts val="0"/>
              </a:spcBef>
              <a:spcAft>
                <a:spcPts val="800"/>
              </a:spcAft>
              <a:buFont typeface="Arial" panose="020B0604020202020204" pitchFamily="34" charset="0"/>
              <a:buChar char="•"/>
              <a:defRPr/>
            </a:pPr>
            <a:r>
              <a:rPr lang="en-US" sz="1400" b="1" dirty="0" smtClean="0">
                <a:solidFill>
                  <a:schemeClr val="tx1">
                    <a:lumMod val="75000"/>
                    <a:lumOff val="25000"/>
                  </a:schemeClr>
                </a:solidFill>
              </a:rPr>
              <a:t>Sport for Persons with Disabilities;</a:t>
            </a:r>
            <a:endParaRPr lang="pt-BR" sz="1400" dirty="0" smtClean="0">
              <a:solidFill>
                <a:schemeClr val="tx1">
                  <a:lumMod val="75000"/>
                  <a:lumOff val="25000"/>
                </a:schemeClr>
              </a:solidFill>
            </a:endParaRPr>
          </a:p>
          <a:p>
            <a:pPr marL="571500" indent="-228600" eaLnBrk="1" fontAlgn="auto" hangingPunct="1">
              <a:spcBef>
                <a:spcPts val="0"/>
              </a:spcBef>
              <a:spcAft>
                <a:spcPts val="800"/>
              </a:spcAft>
              <a:buFont typeface="Arial" panose="020B0604020202020204" pitchFamily="34" charset="0"/>
              <a:buChar char="•"/>
              <a:defRPr/>
            </a:pPr>
            <a:r>
              <a:rPr lang="en-US" sz="1400" b="1" dirty="0" smtClean="0">
                <a:solidFill>
                  <a:schemeClr val="tx1">
                    <a:lumMod val="75000"/>
                    <a:lumOff val="25000"/>
                  </a:schemeClr>
                </a:solidFill>
              </a:rPr>
              <a:t>Soccer and </a:t>
            </a:r>
            <a:r>
              <a:rPr lang="en-US" sz="1400" b="1" dirty="0" err="1" smtClean="0">
                <a:solidFill>
                  <a:schemeClr val="tx1">
                    <a:lumMod val="75000"/>
                    <a:lumOff val="25000"/>
                  </a:schemeClr>
                </a:solidFill>
              </a:rPr>
              <a:t>Futsal</a:t>
            </a:r>
            <a:r>
              <a:rPr lang="en-US" sz="1400" b="1" dirty="0" smtClean="0">
                <a:solidFill>
                  <a:schemeClr val="tx1">
                    <a:lumMod val="75000"/>
                    <a:lumOff val="25000"/>
                  </a:schemeClr>
                </a:solidFill>
              </a:rPr>
              <a:t>; </a:t>
            </a:r>
            <a:endParaRPr lang="pt-BR" sz="1400" dirty="0" smtClean="0">
              <a:solidFill>
                <a:schemeClr val="tx1">
                  <a:lumMod val="75000"/>
                  <a:lumOff val="25000"/>
                </a:schemeClr>
              </a:solidFill>
            </a:endParaRPr>
          </a:p>
          <a:p>
            <a:pPr marL="571500" indent="-228600" eaLnBrk="1" fontAlgn="auto" hangingPunct="1">
              <a:spcBef>
                <a:spcPts val="0"/>
              </a:spcBef>
              <a:spcAft>
                <a:spcPts val="800"/>
              </a:spcAft>
              <a:buFont typeface="Arial" panose="020B0604020202020204" pitchFamily="34" charset="0"/>
              <a:buChar char="•"/>
              <a:defRPr/>
            </a:pPr>
            <a:r>
              <a:rPr lang="en-US" sz="1400" b="1" dirty="0" smtClean="0">
                <a:solidFill>
                  <a:schemeClr val="tx1">
                    <a:lumMod val="75000"/>
                    <a:lumOff val="25000"/>
                  </a:schemeClr>
                </a:solidFill>
              </a:rPr>
              <a:t>Sport Management;  </a:t>
            </a:r>
            <a:endParaRPr lang="pt-BR" sz="1400" dirty="0" smtClean="0">
              <a:solidFill>
                <a:schemeClr val="tx1">
                  <a:lumMod val="75000"/>
                  <a:lumOff val="25000"/>
                </a:schemeClr>
              </a:solidFill>
            </a:endParaRPr>
          </a:p>
          <a:p>
            <a:pPr marL="571500" indent="-228600" eaLnBrk="1" fontAlgn="auto" hangingPunct="1">
              <a:spcBef>
                <a:spcPts val="0"/>
              </a:spcBef>
              <a:spcAft>
                <a:spcPts val="800"/>
              </a:spcAft>
              <a:buFont typeface="Arial" panose="020B0604020202020204" pitchFamily="34" charset="0"/>
              <a:buChar char="•"/>
              <a:defRPr/>
            </a:pPr>
            <a:r>
              <a:rPr lang="en-US" sz="1400" b="1" dirty="0" smtClean="0">
                <a:solidFill>
                  <a:schemeClr val="tx1">
                    <a:lumMod val="75000"/>
                    <a:lumOff val="25000"/>
                  </a:schemeClr>
                </a:solidFill>
              </a:rPr>
              <a:t>Planning and Monitoring Physical and Sports Training;</a:t>
            </a:r>
            <a:endParaRPr lang="pt-BR" sz="1400" dirty="0" smtClean="0">
              <a:solidFill>
                <a:schemeClr val="tx1">
                  <a:lumMod val="75000"/>
                  <a:lumOff val="25000"/>
                </a:schemeClr>
              </a:solidFill>
            </a:endParaRPr>
          </a:p>
          <a:p>
            <a:pPr marL="571500" indent="-228600" eaLnBrk="1" fontAlgn="auto" hangingPunct="1">
              <a:spcBef>
                <a:spcPts val="0"/>
              </a:spcBef>
              <a:spcAft>
                <a:spcPts val="800"/>
              </a:spcAft>
              <a:buFont typeface="Arial" panose="020B0604020202020204" pitchFamily="34" charset="0"/>
              <a:buChar char="•"/>
              <a:defRPr/>
            </a:pPr>
            <a:r>
              <a:rPr lang="en-US" sz="1400" b="1" dirty="0" smtClean="0">
                <a:solidFill>
                  <a:schemeClr val="tx1">
                    <a:lumMod val="75000"/>
                    <a:lumOff val="25000"/>
                  </a:schemeClr>
                </a:solidFill>
              </a:rPr>
              <a:t>Social Psychology of Sport; </a:t>
            </a:r>
            <a:endParaRPr lang="pt-BR" sz="1400" dirty="0" smtClean="0">
              <a:solidFill>
                <a:schemeClr val="tx1">
                  <a:lumMod val="75000"/>
                  <a:lumOff val="25000"/>
                </a:schemeClr>
              </a:solidFill>
            </a:endParaRPr>
          </a:p>
          <a:p>
            <a:pPr marL="571500" indent="-228600" eaLnBrk="1" fontAlgn="auto" hangingPunct="1">
              <a:spcBef>
                <a:spcPts val="0"/>
              </a:spcBef>
              <a:spcAft>
                <a:spcPts val="800"/>
              </a:spcAft>
              <a:buFont typeface="Arial" panose="020B0604020202020204" pitchFamily="34" charset="0"/>
              <a:buChar char="•"/>
              <a:defRPr/>
            </a:pPr>
            <a:r>
              <a:rPr lang="en-US" sz="1400" b="1" dirty="0" smtClean="0">
                <a:solidFill>
                  <a:schemeClr val="tx1">
                    <a:lumMod val="75000"/>
                    <a:lumOff val="25000"/>
                  </a:schemeClr>
                </a:solidFill>
              </a:rPr>
              <a:t>Sports and Training for Children and Adolescents;</a:t>
            </a:r>
          </a:p>
          <a:p>
            <a:pPr marL="571500" indent="-228600" eaLnBrk="1" fontAlgn="auto" hangingPunct="1">
              <a:spcBef>
                <a:spcPts val="0"/>
              </a:spcBef>
              <a:spcAft>
                <a:spcPts val="800"/>
              </a:spcAft>
              <a:buFont typeface="Arial" panose="020B0604020202020204" pitchFamily="34" charset="0"/>
              <a:buChar char="•"/>
              <a:defRPr/>
            </a:pPr>
            <a:r>
              <a:rPr lang="en-US" sz="1400" b="1" dirty="0" smtClean="0">
                <a:solidFill>
                  <a:schemeClr val="tx1">
                    <a:lumMod val="75000"/>
                    <a:lumOff val="25000"/>
                  </a:schemeClr>
                </a:solidFill>
              </a:rPr>
              <a:t>Gymnastics Research and Studies Group;</a:t>
            </a:r>
            <a:endParaRPr lang="pt-BR" sz="1400" dirty="0" smtClean="0">
              <a:solidFill>
                <a:schemeClr val="tx1">
                  <a:lumMod val="75000"/>
                  <a:lumOff val="25000"/>
                </a:schemeClr>
              </a:solidFill>
            </a:endParaRPr>
          </a:p>
          <a:p>
            <a:pPr marL="571500" indent="-228600" eaLnBrk="1" fontAlgn="auto" hangingPunct="1">
              <a:spcBef>
                <a:spcPts val="0"/>
              </a:spcBef>
              <a:spcAft>
                <a:spcPts val="800"/>
              </a:spcAft>
              <a:buFont typeface="Arial" panose="020B0604020202020204" pitchFamily="34" charset="0"/>
              <a:buChar char="•"/>
              <a:defRPr/>
            </a:pPr>
            <a:r>
              <a:rPr lang="en-US" sz="1400" b="1" dirty="0" smtClean="0">
                <a:solidFill>
                  <a:schemeClr val="tx1">
                    <a:lumMod val="75000"/>
                    <a:lumOff val="25000"/>
                  </a:schemeClr>
                </a:solidFill>
              </a:rPr>
              <a:t>Communication and Marketing in Sport;</a:t>
            </a:r>
          </a:p>
          <a:p>
            <a:pPr marL="571500" indent="-228600" eaLnBrk="1" fontAlgn="auto" hangingPunct="1">
              <a:spcBef>
                <a:spcPts val="0"/>
              </a:spcBef>
              <a:spcAft>
                <a:spcPts val="800"/>
              </a:spcAft>
              <a:buFont typeface="Arial" panose="020B0604020202020204" pitchFamily="34" charset="0"/>
              <a:buChar char="•"/>
              <a:defRPr/>
            </a:pPr>
            <a:r>
              <a:rPr lang="pt-BR" sz="1400" b="1" dirty="0" err="1" smtClean="0">
                <a:solidFill>
                  <a:schemeClr val="tx1">
                    <a:lumMod val="75000"/>
                    <a:lumOff val="25000"/>
                  </a:schemeClr>
                </a:solidFill>
              </a:rPr>
              <a:t>Applied</a:t>
            </a:r>
            <a:r>
              <a:rPr lang="pt-BR" sz="1400" b="1" dirty="0" smtClean="0">
                <a:solidFill>
                  <a:schemeClr val="tx1">
                    <a:lumMod val="75000"/>
                    <a:lumOff val="25000"/>
                  </a:schemeClr>
                </a:solidFill>
              </a:rPr>
              <a:t> </a:t>
            </a:r>
            <a:r>
              <a:rPr lang="pt-BR" sz="1400" b="1" dirty="0" err="1" smtClean="0">
                <a:solidFill>
                  <a:schemeClr val="tx1">
                    <a:lumMod val="75000"/>
                    <a:lumOff val="25000"/>
                  </a:schemeClr>
                </a:solidFill>
              </a:rPr>
              <a:t>Physiology</a:t>
            </a:r>
            <a:r>
              <a:rPr lang="pt-BR" sz="1400" b="1" dirty="0" smtClean="0">
                <a:solidFill>
                  <a:schemeClr val="tx1">
                    <a:lumMod val="75000"/>
                    <a:lumOff val="25000"/>
                  </a:schemeClr>
                </a:solidFill>
              </a:rPr>
              <a:t> &amp; </a:t>
            </a:r>
            <a:r>
              <a:rPr lang="pt-BR" sz="1400" b="1" dirty="0" err="1" smtClean="0">
                <a:solidFill>
                  <a:schemeClr val="tx1">
                    <a:lumMod val="75000"/>
                    <a:lumOff val="25000"/>
                  </a:schemeClr>
                </a:solidFill>
              </a:rPr>
              <a:t>Nutrition</a:t>
            </a:r>
            <a:r>
              <a:rPr lang="pt-BR" sz="1400" b="1" dirty="0" smtClean="0">
                <a:solidFill>
                  <a:schemeClr val="tx1">
                    <a:lumMod val="75000"/>
                    <a:lumOff val="25000"/>
                  </a:schemeClr>
                </a:solidFill>
              </a:rPr>
              <a:t> </a:t>
            </a:r>
            <a:r>
              <a:rPr lang="pt-BR" sz="1400" b="1" dirty="0" err="1" smtClean="0">
                <a:solidFill>
                  <a:schemeClr val="tx1">
                    <a:lumMod val="75000"/>
                    <a:lumOff val="25000"/>
                  </a:schemeClr>
                </a:solidFill>
              </a:rPr>
              <a:t>Group</a:t>
            </a:r>
            <a:r>
              <a:rPr lang="pt-BR" sz="1400" b="1" dirty="0" smtClean="0">
                <a:solidFill>
                  <a:schemeClr val="tx1">
                    <a:lumMod val="75000"/>
                    <a:lumOff val="25000"/>
                  </a:schemeClr>
                </a:solidFill>
              </a:rPr>
              <a:t>.</a:t>
            </a:r>
          </a:p>
          <a:p>
            <a:pPr marL="571500" indent="-228600" eaLnBrk="1" fontAlgn="auto" hangingPunct="1">
              <a:spcBef>
                <a:spcPts val="0"/>
              </a:spcBef>
              <a:spcAft>
                <a:spcPts val="800"/>
              </a:spcAft>
              <a:buFont typeface="Arial" panose="020B0604020202020204" pitchFamily="34" charset="0"/>
              <a:buChar char="•"/>
              <a:defRPr/>
            </a:pPr>
            <a:endParaRPr lang="pt-BR" sz="1400" dirty="0" smtClean="0">
              <a:solidFill>
                <a:schemeClr val="tx1">
                  <a:lumMod val="75000"/>
                  <a:lumOff val="25000"/>
                </a:schemeClr>
              </a:solidFill>
            </a:endParaRPr>
          </a:p>
          <a:p>
            <a:pPr marL="571500" indent="-228600" eaLnBrk="1" fontAlgn="auto" hangingPunct="1">
              <a:spcBef>
                <a:spcPts val="0"/>
              </a:spcBef>
              <a:spcAft>
                <a:spcPts val="800"/>
              </a:spcAft>
              <a:buFont typeface="Arial" panose="020B0604020202020204" pitchFamily="34" charset="0"/>
              <a:buChar char="•"/>
              <a:defRPr/>
            </a:pPr>
            <a:endParaRPr lang="pt-BR" sz="1200" dirty="0" smtClean="0">
              <a:solidFill>
                <a:schemeClr val="tx1">
                  <a:lumMod val="75000"/>
                  <a:lumOff val="25000"/>
                </a:schemeClr>
              </a:solidFill>
            </a:endParaRPr>
          </a:p>
          <a:p>
            <a:pPr marL="0" eaLnBrk="1" fontAlgn="auto" hangingPunct="1">
              <a:spcBef>
                <a:spcPts val="0"/>
              </a:spcBef>
              <a:spcAft>
                <a:spcPts val="0"/>
              </a:spcAft>
              <a:defRPr/>
            </a:pPr>
            <a:endParaRPr lang="en-US" sz="800" dirty="0" smtClean="0">
              <a:solidFill>
                <a:schemeClr val="tx1">
                  <a:lumMod val="75000"/>
                  <a:lumOff val="25000"/>
                </a:schemeClr>
              </a:solidFill>
            </a:endParaRPr>
          </a:p>
        </p:txBody>
      </p:sp>
      <p:sp>
        <p:nvSpPr>
          <p:cNvPr id="4" name="Retângulo 3"/>
          <p:cNvSpPr/>
          <p:nvPr/>
        </p:nvSpPr>
        <p:spPr>
          <a:xfrm>
            <a:off x="4572000" y="1604963"/>
            <a:ext cx="4103688" cy="985837"/>
          </a:xfrm>
          <a:prstGeom prst="rect">
            <a:avLst/>
          </a:prstGeom>
        </p:spPr>
        <p:txBody>
          <a:bodyPr>
            <a:spAutoFit/>
          </a:bodyPr>
          <a:lstStyle/>
          <a:p>
            <a:pPr fontAlgn="auto">
              <a:lnSpc>
                <a:spcPct val="150000"/>
              </a:lnSpc>
              <a:spcBef>
                <a:spcPts val="0"/>
              </a:spcBef>
              <a:spcAft>
                <a:spcPts val="0"/>
              </a:spcAft>
              <a:defRPr/>
            </a:pPr>
            <a:endParaRPr lang="pt-BR" sz="1100" dirty="0">
              <a:solidFill>
                <a:schemeClr val="tx1">
                  <a:lumMod val="75000"/>
                  <a:lumOff val="25000"/>
                </a:schemeClr>
              </a:solidFill>
            </a:endParaRPr>
          </a:p>
          <a:p>
            <a:pPr marL="228600" indent="-228600" fontAlgn="auto">
              <a:spcBef>
                <a:spcPts val="0"/>
              </a:spcBef>
              <a:spcAft>
                <a:spcPts val="0"/>
              </a:spcAft>
              <a:defRPr/>
            </a:pPr>
            <a:r>
              <a:rPr lang="en-US" sz="1400" dirty="0">
                <a:latin typeface="+mn-lt"/>
                <a:cs typeface="+mn-cs"/>
              </a:rPr>
              <a:t> </a:t>
            </a:r>
            <a:endParaRPr lang="en-US" sz="2400" dirty="0">
              <a:latin typeface="+mn-lt"/>
              <a:cs typeface="+mn-cs"/>
            </a:endParaRPr>
          </a:p>
          <a:p>
            <a:pPr fontAlgn="auto">
              <a:spcBef>
                <a:spcPts val="0"/>
              </a:spcBef>
              <a:spcAft>
                <a:spcPts val="0"/>
              </a:spcAft>
              <a:defRPr/>
            </a:pPr>
            <a:endParaRPr lang="en-US" sz="1100" b="1" dirty="0">
              <a:solidFill>
                <a:schemeClr val="tx1">
                  <a:lumMod val="75000"/>
                  <a:lumOff val="25000"/>
                </a:schemeClr>
              </a:solidFill>
            </a:endParaRPr>
          </a:p>
          <a:p>
            <a:pPr fontAlgn="auto">
              <a:lnSpc>
                <a:spcPct val="150000"/>
              </a:lnSpc>
              <a:spcBef>
                <a:spcPts val="0"/>
              </a:spcBef>
              <a:spcAft>
                <a:spcPts val="0"/>
              </a:spcAft>
              <a:defRPr/>
            </a:pPr>
            <a:r>
              <a:rPr lang="en-US" sz="1100" dirty="0">
                <a:solidFill>
                  <a:schemeClr val="tx1">
                    <a:lumMod val="75000"/>
                    <a:lumOff val="25000"/>
                  </a:schemeClr>
                </a:solidFill>
              </a:rPr>
              <a:t> </a:t>
            </a:r>
          </a:p>
        </p:txBody>
      </p:sp>
      <p:pic>
        <p:nvPicPr>
          <p:cNvPr id="43013" name="Imagem 5" descr="logo eefe 2016 jpg eng 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2288" y="5003850"/>
            <a:ext cx="5486400" cy="566738"/>
          </a:xfrm>
        </p:spPr>
        <p:txBody>
          <a:bodyPr/>
          <a:lstStyle/>
          <a:p>
            <a:pPr eaLnBrk="1" fontAlgn="auto" hangingPunct="1">
              <a:spcAft>
                <a:spcPts val="0"/>
              </a:spcAft>
              <a:defRPr/>
            </a:pPr>
            <a:r>
              <a:rPr lang="pt-BR" dirty="0" err="1" smtClean="0"/>
              <a:t>First</a:t>
            </a:r>
            <a:r>
              <a:rPr lang="pt-BR" dirty="0" smtClean="0"/>
              <a:t> </a:t>
            </a:r>
            <a:r>
              <a:rPr lang="pt-BR" dirty="0" err="1" smtClean="0"/>
              <a:t>class</a:t>
            </a:r>
            <a:r>
              <a:rPr lang="pt-BR" dirty="0" smtClean="0"/>
              <a:t> - 1934</a:t>
            </a:r>
            <a:endParaRPr lang="pt-BR" dirty="0"/>
          </a:p>
        </p:txBody>
      </p:sp>
      <p:pic>
        <p:nvPicPr>
          <p:cNvPr id="15363" name="Espaço Reservado para Imagem 4" descr="Digitalizar0003editada.JPG"/>
          <p:cNvPicPr>
            <a:picLocks noGrp="1" noChangeAspect="1"/>
          </p:cNvPicPr>
          <p:nvPr>
            <p:ph type="pic" idx="1"/>
          </p:nvPr>
        </p:nvPicPr>
        <p:blipFill>
          <a:blip r:embed="rId2">
            <a:extLst>
              <a:ext uri="{28A0092B-C50C-407E-A947-70E740481C1C}">
                <a14:useLocalDpi xmlns:a14="http://schemas.microsoft.com/office/drawing/2010/main" val="0"/>
              </a:ext>
            </a:extLst>
          </a:blip>
          <a:srcRect l="6979" r="6979"/>
          <a:stretch>
            <a:fillRect/>
          </a:stretch>
        </p:blipFill>
        <p:spPr/>
      </p:pic>
      <p:sp>
        <p:nvSpPr>
          <p:cNvPr id="4" name="Espaço Reservado para Texto 3"/>
          <p:cNvSpPr>
            <a:spLocks noGrp="1"/>
          </p:cNvSpPr>
          <p:nvPr>
            <p:ph type="body" sz="half" idx="2"/>
          </p:nvPr>
        </p:nvSpPr>
        <p:spPr>
          <a:xfrm>
            <a:off x="1763713" y="5589588"/>
            <a:ext cx="5545137" cy="804862"/>
          </a:xfrm>
        </p:spPr>
        <p:txBody>
          <a:bodyPr rtlCol="0">
            <a:normAutofit fontScale="85000" lnSpcReduction="20000"/>
          </a:bodyPr>
          <a:lstStyle/>
          <a:p>
            <a:pPr eaLnBrk="1" fontAlgn="auto" hangingPunct="1">
              <a:spcBef>
                <a:spcPts val="0"/>
              </a:spcBef>
              <a:spcAft>
                <a:spcPts val="0"/>
              </a:spcAft>
              <a:defRPr/>
            </a:pPr>
            <a:r>
              <a:rPr lang="en-US" sz="2000" dirty="0" smtClean="0">
                <a:solidFill>
                  <a:schemeClr val="tx1">
                    <a:lumMod val="75000"/>
                    <a:lumOff val="25000"/>
                  </a:schemeClr>
                </a:solidFill>
              </a:rPr>
              <a:t>Internship at the School of Physical Education of the Army - Rio de Janeiro (Brazil)</a:t>
            </a:r>
            <a:endParaRPr lang="pt-BR" sz="2000" dirty="0">
              <a:solidFill>
                <a:schemeClr val="tx1">
                  <a:lumMod val="75000"/>
                  <a:lumOff val="25000"/>
                </a:schemeClr>
              </a:solidFill>
            </a:endParaRPr>
          </a:p>
        </p:txBody>
      </p:sp>
      <p:pic>
        <p:nvPicPr>
          <p:cNvPr id="15365" name="Imagem 6" descr="logo eefe 2016 jpg eng 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fontAlgn="auto" hangingPunct="1">
              <a:spcAft>
                <a:spcPts val="0"/>
              </a:spcAft>
              <a:defRPr/>
            </a:pPr>
            <a:r>
              <a:rPr lang="pt-BR" dirty="0" err="1" smtClean="0"/>
              <a:t>Extension</a:t>
            </a:r>
            <a:endParaRPr lang="pt-BR" dirty="0"/>
          </a:p>
        </p:txBody>
      </p:sp>
      <p:pic>
        <p:nvPicPr>
          <p:cNvPr id="5" name="Imagem 4" descr="logo eefe 2016 jpg eng color.jpg"/>
          <p:cNvPicPr>
            <a:picLocks noChangeAspect="1"/>
          </p:cNvPicPr>
          <p:nvPr/>
        </p:nvPicPr>
        <p:blipFill>
          <a:blip r:embed="rId2" cstate="print">
            <a:duotone>
              <a:schemeClr val="accent3">
                <a:shade val="45000"/>
                <a:satMod val="135000"/>
              </a:schemeClr>
              <a:prstClr val="white"/>
            </a:duotone>
          </a:blip>
          <a:stretch>
            <a:fillRect/>
          </a:stretch>
        </p:blipFill>
        <p:spPr>
          <a:xfrm>
            <a:off x="216024" y="213876"/>
            <a:ext cx="8748464" cy="307110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m 2" descr="2010-10-19- Atividade Física ao Portador de Asma - Adultos (6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997200"/>
            <a:ext cx="432117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0" y="260648"/>
            <a:ext cx="8722296" cy="706090"/>
          </a:xfrm>
        </p:spPr>
        <p:txBody>
          <a:bodyPr/>
          <a:lstStyle/>
          <a:p>
            <a:pPr eaLnBrk="1" fontAlgn="auto" hangingPunct="1">
              <a:spcAft>
                <a:spcPts val="0"/>
              </a:spcAft>
              <a:defRPr/>
            </a:pPr>
            <a:r>
              <a:rPr lang="pt-BR" dirty="0" err="1" smtClean="0"/>
              <a:t>Culture</a:t>
            </a:r>
            <a:r>
              <a:rPr lang="pt-BR" dirty="0" smtClean="0"/>
              <a:t> </a:t>
            </a:r>
            <a:r>
              <a:rPr lang="pt-BR" dirty="0" err="1" smtClean="0"/>
              <a:t>and</a:t>
            </a:r>
            <a:r>
              <a:rPr lang="pt-BR" dirty="0" smtClean="0"/>
              <a:t> </a:t>
            </a:r>
            <a:r>
              <a:rPr lang="pt-BR" dirty="0" err="1" smtClean="0"/>
              <a:t>Extension</a:t>
            </a:r>
            <a:endParaRPr lang="pt-BR" dirty="0"/>
          </a:p>
        </p:txBody>
      </p:sp>
      <p:pic>
        <p:nvPicPr>
          <p:cNvPr id="45060" name="Imagem 3" descr="2010-10-19- Aprendendo a Nadar - Aperfeiçoamento (12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196975"/>
            <a:ext cx="4200525"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p:cNvSpPr txBox="1"/>
          <p:nvPr/>
        </p:nvSpPr>
        <p:spPr>
          <a:xfrm>
            <a:off x="395288" y="1196975"/>
            <a:ext cx="4105275" cy="1108075"/>
          </a:xfrm>
          <a:prstGeom prst="rect">
            <a:avLst/>
          </a:prstGeom>
          <a:noFill/>
        </p:spPr>
        <p:txBody>
          <a:bodyPr lIns="0" tIns="0" rIns="216000" bIns="0">
            <a:spAutoFit/>
          </a:bodyPr>
          <a:lstStyle/>
          <a:p>
            <a:pPr fontAlgn="auto">
              <a:spcBef>
                <a:spcPts val="0"/>
              </a:spcBef>
              <a:spcAft>
                <a:spcPts val="0"/>
              </a:spcAft>
              <a:defRPr/>
            </a:pPr>
            <a:r>
              <a:rPr lang="en-US" dirty="0">
                <a:solidFill>
                  <a:schemeClr val="tx1">
                    <a:lumMod val="75000"/>
                    <a:lumOff val="25000"/>
                  </a:schemeClr>
                </a:solidFill>
                <a:latin typeface="+mn-lt"/>
                <a:cs typeface="+mn-cs"/>
              </a:rPr>
              <a:t>The Culture and Extension Office aims to complement the education and the research seeking interaction between the academic community and the society.</a:t>
            </a:r>
            <a:endParaRPr lang="pt-BR" dirty="0">
              <a:solidFill>
                <a:schemeClr val="tx1">
                  <a:lumMod val="75000"/>
                  <a:lumOff val="25000"/>
                </a:schemeClr>
              </a:solidFill>
              <a:latin typeface="+mn-lt"/>
              <a:cs typeface="+mn-cs"/>
            </a:endParaRPr>
          </a:p>
        </p:txBody>
      </p:sp>
      <p:sp>
        <p:nvSpPr>
          <p:cNvPr id="6" name="CaixaDeTexto 5"/>
          <p:cNvSpPr txBox="1"/>
          <p:nvPr/>
        </p:nvSpPr>
        <p:spPr>
          <a:xfrm>
            <a:off x="4716463" y="5359400"/>
            <a:ext cx="3984625" cy="877888"/>
          </a:xfrm>
          <a:prstGeom prst="rect">
            <a:avLst/>
          </a:prstGeom>
          <a:noFill/>
        </p:spPr>
        <p:txBody>
          <a:bodyPr lIns="216000" rIns="0" bIns="0" anchor="b">
            <a:spAutoFit/>
          </a:bodyPr>
          <a:lstStyle/>
          <a:p>
            <a:pPr fontAlgn="auto">
              <a:spcBef>
                <a:spcPts val="0"/>
              </a:spcBef>
              <a:spcAft>
                <a:spcPts val="0"/>
              </a:spcAft>
              <a:defRPr/>
            </a:pPr>
            <a:r>
              <a:rPr lang="en-US" dirty="0">
                <a:solidFill>
                  <a:schemeClr val="tx1">
                    <a:lumMod val="75000"/>
                    <a:lumOff val="25000"/>
                  </a:schemeClr>
                </a:solidFill>
                <a:latin typeface="+mn-lt"/>
                <a:cs typeface="+mn-cs"/>
              </a:rPr>
              <a:t>Managed by a specific </a:t>
            </a:r>
            <a:r>
              <a:rPr lang="en-US">
                <a:solidFill>
                  <a:schemeClr val="tx1">
                    <a:lumMod val="75000"/>
                    <a:lumOff val="25000"/>
                  </a:schemeClr>
                </a:solidFill>
                <a:latin typeface="+mn-lt"/>
                <a:cs typeface="+mn-cs"/>
              </a:rPr>
              <a:t>Dean’s Office, </a:t>
            </a:r>
            <a:r>
              <a:rPr lang="en-US" dirty="0">
                <a:solidFill>
                  <a:schemeClr val="tx1">
                    <a:lumMod val="75000"/>
                    <a:lumOff val="25000"/>
                  </a:schemeClr>
                </a:solidFill>
                <a:latin typeface="+mn-lt"/>
                <a:cs typeface="+mn-cs"/>
              </a:rPr>
              <a:t>extension activities are organized as following:</a:t>
            </a:r>
            <a:endParaRPr lang="pt-BR" dirty="0">
              <a:solidFill>
                <a:schemeClr val="tx1">
                  <a:lumMod val="75000"/>
                  <a:lumOff val="25000"/>
                </a:schemeClr>
              </a:solidFill>
              <a:latin typeface="+mn-lt"/>
              <a:cs typeface="+mn-cs"/>
            </a:endParaRPr>
          </a:p>
        </p:txBody>
      </p:sp>
      <p:pic>
        <p:nvPicPr>
          <p:cNvPr id="45063" name="Imagem 6" descr="logo eefe 2016 jpg eng colo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754760" cy="779686"/>
          </a:xfrm>
        </p:spPr>
        <p:txBody>
          <a:bodyPr/>
          <a:lstStyle/>
          <a:p>
            <a:pPr eaLnBrk="1" fontAlgn="auto" hangingPunct="1">
              <a:spcAft>
                <a:spcPts val="0"/>
              </a:spcAft>
              <a:defRPr/>
            </a:pPr>
            <a:r>
              <a:rPr lang="en-US" sz="2400" dirty="0" smtClean="0"/>
              <a:t>Continuing Education</a:t>
            </a:r>
            <a:endParaRPr lang="en-US" sz="2400" dirty="0"/>
          </a:p>
        </p:txBody>
      </p:sp>
      <p:pic>
        <p:nvPicPr>
          <p:cNvPr id="46083" name="Espaço Reservado para Conteúdo 6" descr="2010-06-25- Curso de defesa pessoal - Foto Paula (3).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43438" y="260350"/>
            <a:ext cx="4294187" cy="5724525"/>
          </a:xfrm>
        </p:spPr>
      </p:pic>
      <p:sp>
        <p:nvSpPr>
          <p:cNvPr id="46084" name="Espaço Reservado para Texto 5"/>
          <p:cNvSpPr>
            <a:spLocks noGrp="1"/>
          </p:cNvSpPr>
          <p:nvPr>
            <p:ph type="body" sz="half" idx="2"/>
          </p:nvPr>
        </p:nvSpPr>
        <p:spPr>
          <a:xfrm>
            <a:off x="457200" y="1435100"/>
            <a:ext cx="3754438" cy="3362325"/>
          </a:xfrm>
        </p:spPr>
        <p:txBody>
          <a:bodyPr/>
          <a:lstStyle/>
          <a:p>
            <a:pPr eaLnBrk="1" hangingPunct="1"/>
            <a:r>
              <a:rPr lang="en-US" altLang="pt-BR" sz="1800" smtClean="0"/>
              <a:t>The goal of these courses is to provide professional qualification and improvement for students, professionals and whoever may be interested in the field of Physical Education, Sport and similar themes. The programs are subdivided in Cultural Diffusion, Updating, Improvement and Specialization.</a:t>
            </a:r>
            <a:endParaRPr lang="pt-BR" altLang="pt-BR" sz="1800" smtClean="0"/>
          </a:p>
        </p:txBody>
      </p:sp>
      <p:pic>
        <p:nvPicPr>
          <p:cNvPr id="46085" name="Imagem 4" descr="logo eefe 2016 jpg eng 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pPr eaLnBrk="1" fontAlgn="auto" hangingPunct="1">
              <a:spcAft>
                <a:spcPts val="0"/>
              </a:spcAft>
              <a:defRPr/>
            </a:pPr>
            <a:r>
              <a:rPr lang="en-US" dirty="0" smtClean="0"/>
              <a:t>Community Courses</a:t>
            </a:r>
            <a:endParaRPr lang="en-US" dirty="0"/>
          </a:p>
        </p:txBody>
      </p:sp>
      <p:pic>
        <p:nvPicPr>
          <p:cNvPr id="47107" name="Espaço Reservado para Conteúdo 4" descr="2010-10-13- Aprendendo a Nadar - Dia das Crianças (2).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0038" y="1557338"/>
            <a:ext cx="2687637" cy="2016125"/>
          </a:xfrm>
        </p:spPr>
      </p:pic>
      <p:sp>
        <p:nvSpPr>
          <p:cNvPr id="7" name="Espaço Reservado para Conteúdo 6"/>
          <p:cNvSpPr>
            <a:spLocks noGrp="1"/>
          </p:cNvSpPr>
          <p:nvPr>
            <p:ph sz="half" idx="2"/>
          </p:nvPr>
        </p:nvSpPr>
        <p:spPr>
          <a:xfrm>
            <a:off x="250825" y="3933825"/>
            <a:ext cx="8497888" cy="1511300"/>
          </a:xfrm>
        </p:spPr>
        <p:txBody>
          <a:bodyPr rtlCol="0">
            <a:normAutofit lnSpcReduction="10000"/>
          </a:bodyPr>
          <a:lstStyle/>
          <a:p>
            <a:pPr marL="0" eaLnBrk="1" fontAlgn="auto" hangingPunct="1">
              <a:lnSpc>
                <a:spcPct val="170000"/>
              </a:lnSpc>
              <a:spcBef>
                <a:spcPts val="0"/>
              </a:spcBef>
              <a:spcAft>
                <a:spcPts val="0"/>
              </a:spcAft>
              <a:defRPr/>
            </a:pPr>
            <a:r>
              <a:rPr lang="en-US" sz="1400" dirty="0" smtClean="0">
                <a:solidFill>
                  <a:schemeClr val="tx1">
                    <a:lumMod val="75000"/>
                    <a:lumOff val="25000"/>
                  </a:schemeClr>
                </a:solidFill>
              </a:rPr>
              <a:t>These programs consist on physical activities supervised by capable and experienced professionals. Besides being a service provision to the community, the classes are also a field for practical training to the students and for research in Physical Education and Sport. The programs are oriented to a diversified population with the objective to promote health and quality of life.</a:t>
            </a:r>
            <a:endParaRPr lang="pt-BR" sz="1400" dirty="0">
              <a:solidFill>
                <a:schemeClr val="tx1">
                  <a:lumMod val="75000"/>
                  <a:lumOff val="25000"/>
                </a:schemeClr>
              </a:solidFill>
            </a:endParaRPr>
          </a:p>
        </p:txBody>
      </p:sp>
      <p:pic>
        <p:nvPicPr>
          <p:cNvPr id="47109" name="Imagem 7" descr="2010-10-13- EF para Idosos (1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9763" y="1557338"/>
            <a:ext cx="268763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Espaço Reservado para Conteúdo 11" descr="2010-10-18- Atividade Física ao Portador de Asma - Crianças (3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1557338"/>
            <a:ext cx="26638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Imagem 9" descr="logo eefe 2016 jpg eng colo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754760" cy="779686"/>
          </a:xfrm>
        </p:spPr>
        <p:txBody>
          <a:bodyPr/>
          <a:lstStyle/>
          <a:p>
            <a:pPr eaLnBrk="1" fontAlgn="auto" hangingPunct="1">
              <a:spcAft>
                <a:spcPts val="0"/>
              </a:spcAft>
              <a:defRPr/>
            </a:pPr>
            <a:r>
              <a:rPr lang="en-US" sz="2400" dirty="0" smtClean="0"/>
              <a:t>Other  Actions</a:t>
            </a:r>
            <a:endParaRPr lang="en-US" sz="2400" dirty="0"/>
          </a:p>
        </p:txBody>
      </p:sp>
      <p:sp>
        <p:nvSpPr>
          <p:cNvPr id="48131" name="Espaço Reservado para Texto 5"/>
          <p:cNvSpPr>
            <a:spLocks noGrp="1"/>
          </p:cNvSpPr>
          <p:nvPr>
            <p:ph type="body" sz="half" idx="2"/>
          </p:nvPr>
        </p:nvSpPr>
        <p:spPr>
          <a:xfrm>
            <a:off x="468313" y="4005263"/>
            <a:ext cx="3754437" cy="1655762"/>
          </a:xfrm>
        </p:spPr>
        <p:txBody>
          <a:bodyPr/>
          <a:lstStyle/>
          <a:p>
            <a:pPr eaLnBrk="1" hangingPunct="1">
              <a:lnSpc>
                <a:spcPct val="170000"/>
              </a:lnSpc>
            </a:pPr>
            <a:r>
              <a:rPr lang="en-US" altLang="pt-BR" b="1" smtClean="0"/>
              <a:t>Partnership with the Heart Institute</a:t>
            </a:r>
          </a:p>
          <a:p>
            <a:pPr eaLnBrk="1" hangingPunct="1">
              <a:lnSpc>
                <a:spcPct val="170000"/>
              </a:lnSpc>
            </a:pPr>
            <a:r>
              <a:rPr lang="en-US" altLang="pt-BR" smtClean="0"/>
              <a:t>EEFE supports the cardiovascular rehabilitation program by InCor (Heart Institute of the Clinics Hospital).</a:t>
            </a:r>
          </a:p>
          <a:p>
            <a:pPr eaLnBrk="1" hangingPunct="1"/>
            <a:endParaRPr lang="en-US" altLang="pt-BR" sz="1600" smtClean="0"/>
          </a:p>
          <a:p>
            <a:pPr eaLnBrk="1" hangingPunct="1"/>
            <a:endParaRPr lang="en-US" altLang="pt-BR" sz="1600" smtClean="0"/>
          </a:p>
        </p:txBody>
      </p:sp>
      <p:pic>
        <p:nvPicPr>
          <p:cNvPr id="48132" name="Picture 2" descr="Y:\Imagens\Fotos EEFE\8 EXTENSÃO\Incor\incor foto 2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37949"/>
          <a:stretch>
            <a:fillRect/>
          </a:stretch>
        </p:blipFill>
        <p:spPr>
          <a:xfrm>
            <a:off x="468313" y="1268413"/>
            <a:ext cx="3219450" cy="2665412"/>
          </a:xfrm>
        </p:spPr>
      </p:pic>
      <p:sp>
        <p:nvSpPr>
          <p:cNvPr id="7" name="Retângulo 6"/>
          <p:cNvSpPr/>
          <p:nvPr/>
        </p:nvSpPr>
        <p:spPr>
          <a:xfrm>
            <a:off x="4284663" y="3271838"/>
            <a:ext cx="4535487" cy="2678112"/>
          </a:xfrm>
          <a:prstGeom prst="rect">
            <a:avLst/>
          </a:prstGeom>
        </p:spPr>
        <p:txBody>
          <a:bodyPr>
            <a:spAutoFit/>
          </a:bodyPr>
          <a:lstStyle/>
          <a:p>
            <a:pPr fontAlgn="auto">
              <a:lnSpc>
                <a:spcPct val="150000"/>
              </a:lnSpc>
              <a:spcBef>
                <a:spcPts val="0"/>
              </a:spcBef>
              <a:spcAft>
                <a:spcPts val="0"/>
              </a:spcAft>
              <a:defRPr/>
            </a:pPr>
            <a:r>
              <a:rPr lang="en-US" sz="1400" b="1" dirty="0">
                <a:solidFill>
                  <a:schemeClr val="tx1">
                    <a:lumMod val="75000"/>
                    <a:lumOff val="25000"/>
                  </a:schemeClr>
                </a:solidFill>
              </a:rPr>
              <a:t>Exercise and Heart Project</a:t>
            </a:r>
          </a:p>
          <a:p>
            <a:pPr fontAlgn="auto">
              <a:lnSpc>
                <a:spcPct val="150000"/>
              </a:lnSpc>
              <a:spcBef>
                <a:spcPts val="0"/>
              </a:spcBef>
              <a:spcAft>
                <a:spcPts val="0"/>
              </a:spcAft>
              <a:defRPr/>
            </a:pPr>
            <a:r>
              <a:rPr lang="en-US" sz="1400" dirty="0">
                <a:solidFill>
                  <a:schemeClr val="tx1">
                    <a:lumMod val="75000"/>
                    <a:lumOff val="25000"/>
                  </a:schemeClr>
                </a:solidFill>
              </a:rPr>
              <a:t>The goal of this project is to encourage and to enable the safe practice of physical exercise, seeking to improve and to maintain the quality of life. Expert instructors offer people in public places free information on health, physical evaluation and orientation / prescription of exercises. The project is carried out by the Laboratory of Exercise Hemodynamic.</a:t>
            </a:r>
          </a:p>
        </p:txBody>
      </p:sp>
      <p:pic>
        <p:nvPicPr>
          <p:cNvPr id="48134" name="Imagem 7" descr="IMG_7213_diminuid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73050"/>
            <a:ext cx="435451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Imagem 8" descr="logo eefe 2016 jpg eng colo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fontAlgn="auto" hangingPunct="1">
              <a:spcAft>
                <a:spcPts val="0"/>
              </a:spcAft>
              <a:defRPr/>
            </a:pPr>
            <a:r>
              <a:rPr lang="pt-BR" dirty="0" err="1" smtClean="0"/>
              <a:t>International</a:t>
            </a:r>
            <a:endParaRPr lang="pt-BR" dirty="0"/>
          </a:p>
        </p:txBody>
      </p:sp>
      <p:pic>
        <p:nvPicPr>
          <p:cNvPr id="4" name="Imagem 3" descr="logo eefe 2016 jpg eng color.jpg"/>
          <p:cNvPicPr>
            <a:picLocks noChangeAspect="1"/>
          </p:cNvPicPr>
          <p:nvPr/>
        </p:nvPicPr>
        <p:blipFill>
          <a:blip r:embed="rId2" cstate="print">
            <a:duotone>
              <a:schemeClr val="accent3">
                <a:shade val="45000"/>
                <a:satMod val="135000"/>
              </a:schemeClr>
              <a:prstClr val="white"/>
            </a:duotone>
          </a:blip>
          <a:stretch>
            <a:fillRect/>
          </a:stretch>
        </p:blipFill>
        <p:spPr>
          <a:xfrm>
            <a:off x="216024" y="213876"/>
            <a:ext cx="8748464" cy="307110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lstStyle/>
          <a:p>
            <a:pPr eaLnBrk="1" fontAlgn="auto" hangingPunct="1">
              <a:spcAft>
                <a:spcPts val="0"/>
              </a:spcAft>
              <a:defRPr/>
            </a:pPr>
            <a:r>
              <a:rPr lang="en-US" dirty="0" smtClean="0"/>
              <a:t>International Cooperation</a:t>
            </a:r>
            <a:endParaRPr lang="en-US" dirty="0"/>
          </a:p>
        </p:txBody>
      </p:sp>
      <p:sp>
        <p:nvSpPr>
          <p:cNvPr id="50179" name="Espaço Reservado para Texto 5"/>
          <p:cNvSpPr>
            <a:spLocks noGrp="1"/>
          </p:cNvSpPr>
          <p:nvPr>
            <p:ph sz="half" idx="2"/>
          </p:nvPr>
        </p:nvSpPr>
        <p:spPr>
          <a:xfrm>
            <a:off x="250825" y="1125538"/>
            <a:ext cx="8424863" cy="935037"/>
          </a:xfrm>
        </p:spPr>
        <p:txBody>
          <a:bodyPr/>
          <a:lstStyle/>
          <a:p>
            <a:pPr eaLnBrk="1" hangingPunct="1"/>
            <a:r>
              <a:rPr lang="en-US" altLang="pt-BR" sz="1400" smtClean="0"/>
              <a:t>The School seeks international insertion of the researches by means of cooperation with partner institutions:</a:t>
            </a:r>
          </a:p>
          <a:p>
            <a:pPr eaLnBrk="1" hangingPunct="1"/>
            <a:r>
              <a:rPr lang="pt-BR" altLang="pt-BR" sz="1600" smtClean="0"/>
              <a:t> </a:t>
            </a:r>
          </a:p>
          <a:p>
            <a:pPr eaLnBrk="1" hangingPunct="1"/>
            <a:endParaRPr lang="pt-BR" altLang="pt-BR" sz="1600" smtClean="0"/>
          </a:p>
        </p:txBody>
      </p:sp>
      <p:sp>
        <p:nvSpPr>
          <p:cNvPr id="8" name="Espaço Reservado para Texto 5"/>
          <p:cNvSpPr>
            <a:spLocks noGrp="1"/>
          </p:cNvSpPr>
          <p:nvPr>
            <p:ph sz="half" idx="2"/>
          </p:nvPr>
        </p:nvSpPr>
        <p:spPr>
          <a:xfrm>
            <a:off x="250825" y="2060575"/>
            <a:ext cx="8066088" cy="4321175"/>
          </a:xfrm>
        </p:spPr>
        <p:txBody>
          <a:bodyPr rtlCol="0">
            <a:noAutofit/>
          </a:bodyPr>
          <a:lstStyle/>
          <a:p>
            <a:pPr indent="200025">
              <a:lnSpc>
                <a:spcPct val="120000"/>
              </a:lnSpc>
              <a:spcBef>
                <a:spcPts val="600"/>
              </a:spcBef>
              <a:buFont typeface="Arial" panose="020B0604020202020204" pitchFamily="34" charset="0"/>
              <a:buChar char="•"/>
              <a:defRPr/>
            </a:pPr>
            <a:r>
              <a:rPr lang="pt-BR" sz="1400" dirty="0" smtClean="0"/>
              <a:t>Deutsche </a:t>
            </a:r>
            <a:r>
              <a:rPr lang="pt-BR" sz="1400" dirty="0" err="1" smtClean="0"/>
              <a:t>Sporthochschule</a:t>
            </a:r>
            <a:r>
              <a:rPr lang="pt-BR" sz="1400" dirty="0" smtClean="0"/>
              <a:t> </a:t>
            </a:r>
            <a:r>
              <a:rPr lang="pt-BR" sz="1400" dirty="0" err="1" smtClean="0"/>
              <a:t>Köln</a:t>
            </a:r>
            <a:r>
              <a:rPr lang="pt-BR" sz="1400" dirty="0" smtClean="0"/>
              <a:t> - </a:t>
            </a:r>
            <a:r>
              <a:rPr lang="pt-BR" sz="1400" dirty="0" err="1" smtClean="0"/>
              <a:t>Germany</a:t>
            </a:r>
            <a:r>
              <a:rPr lang="pt-BR" sz="1400" dirty="0" smtClean="0"/>
              <a:t> </a:t>
            </a:r>
            <a:r>
              <a:rPr lang="pt-BR" sz="1400" dirty="0" smtClean="0"/>
              <a:t>(</a:t>
            </a:r>
            <a:r>
              <a:rPr lang="pt-BR" sz="1400" dirty="0" err="1" smtClean="0"/>
              <a:t>exchange</a:t>
            </a:r>
            <a:r>
              <a:rPr lang="pt-BR" sz="1400" dirty="0" smtClean="0"/>
              <a:t> </a:t>
            </a:r>
            <a:r>
              <a:rPr lang="pt-BR" sz="1400" dirty="0" err="1" smtClean="0"/>
              <a:t>program</a:t>
            </a:r>
            <a:r>
              <a:rPr lang="pt-BR" sz="1400" dirty="0" smtClean="0"/>
              <a:t>)</a:t>
            </a:r>
          </a:p>
          <a:p>
            <a:pPr indent="200025">
              <a:lnSpc>
                <a:spcPct val="120000"/>
              </a:lnSpc>
              <a:spcBef>
                <a:spcPts val="600"/>
              </a:spcBef>
              <a:buFont typeface="Arial" panose="020B0604020202020204" pitchFamily="34" charset="0"/>
              <a:buChar char="•"/>
              <a:defRPr/>
            </a:pPr>
            <a:r>
              <a:rPr lang="pt-BR" sz="1400" dirty="0" err="1" smtClean="0"/>
              <a:t>Université</a:t>
            </a:r>
            <a:r>
              <a:rPr lang="pt-BR" sz="1400" dirty="0" smtClean="0"/>
              <a:t> Libre de </a:t>
            </a:r>
            <a:r>
              <a:rPr lang="pt-BR" sz="1400" dirty="0" err="1" smtClean="0"/>
              <a:t>Bruxelles</a:t>
            </a:r>
            <a:r>
              <a:rPr lang="pt-BR" sz="1400" dirty="0" smtClean="0"/>
              <a:t> - </a:t>
            </a:r>
            <a:r>
              <a:rPr lang="pt-BR" sz="1400" dirty="0" err="1" smtClean="0"/>
              <a:t>Belgium</a:t>
            </a:r>
            <a:r>
              <a:rPr lang="pt-BR" sz="1400" dirty="0" smtClean="0"/>
              <a:t> </a:t>
            </a:r>
            <a:r>
              <a:rPr lang="pt-BR" sz="1400" dirty="0" smtClean="0"/>
              <a:t>(</a:t>
            </a:r>
            <a:r>
              <a:rPr lang="pt-BR" sz="1400" dirty="0" err="1" smtClean="0"/>
              <a:t>exchange</a:t>
            </a:r>
            <a:r>
              <a:rPr lang="pt-BR" sz="1400" dirty="0" smtClean="0"/>
              <a:t> </a:t>
            </a:r>
            <a:r>
              <a:rPr lang="pt-BR" sz="1400" dirty="0" err="1" smtClean="0"/>
              <a:t>program</a:t>
            </a:r>
            <a:r>
              <a:rPr lang="pt-BR" sz="1400" dirty="0" smtClean="0"/>
              <a:t>)</a:t>
            </a:r>
          </a:p>
          <a:p>
            <a:pPr indent="200025">
              <a:lnSpc>
                <a:spcPct val="120000"/>
              </a:lnSpc>
              <a:spcBef>
                <a:spcPts val="600"/>
              </a:spcBef>
              <a:buFont typeface="Arial" panose="020B0604020202020204" pitchFamily="34" charset="0"/>
              <a:buChar char="•"/>
              <a:defRPr/>
            </a:pPr>
            <a:r>
              <a:rPr lang="pt-BR" sz="1400" dirty="0" err="1" smtClean="0"/>
              <a:t>Universidad</a:t>
            </a:r>
            <a:r>
              <a:rPr lang="pt-BR" sz="1400" dirty="0" smtClean="0"/>
              <a:t> Politécnica de Madrid - </a:t>
            </a:r>
            <a:r>
              <a:rPr lang="pt-BR" sz="1400" dirty="0" smtClean="0"/>
              <a:t>Spain </a:t>
            </a:r>
            <a:r>
              <a:rPr lang="pt-BR" sz="1400" dirty="0" smtClean="0"/>
              <a:t>(</a:t>
            </a:r>
            <a:r>
              <a:rPr lang="pt-BR" sz="1400" dirty="0" err="1" smtClean="0"/>
              <a:t>exchange</a:t>
            </a:r>
            <a:r>
              <a:rPr lang="pt-BR" sz="1400" dirty="0" smtClean="0"/>
              <a:t> </a:t>
            </a:r>
            <a:r>
              <a:rPr lang="pt-BR" sz="1400" dirty="0" err="1" smtClean="0"/>
              <a:t>program</a:t>
            </a:r>
            <a:r>
              <a:rPr lang="pt-BR" sz="1400" dirty="0" smtClean="0"/>
              <a:t>)</a:t>
            </a:r>
          </a:p>
          <a:p>
            <a:pPr indent="200025">
              <a:lnSpc>
                <a:spcPct val="120000"/>
              </a:lnSpc>
              <a:spcBef>
                <a:spcPts val="600"/>
              </a:spcBef>
              <a:buFont typeface="Arial" panose="020B0604020202020204" pitchFamily="34" charset="0"/>
              <a:buChar char="•"/>
              <a:defRPr/>
            </a:pPr>
            <a:r>
              <a:rPr lang="pt-BR" sz="1400" dirty="0" smtClean="0"/>
              <a:t>Oregon Health &amp; Science </a:t>
            </a:r>
            <a:r>
              <a:rPr lang="pt-BR" sz="1400" dirty="0" err="1" smtClean="0"/>
              <a:t>University</a:t>
            </a:r>
            <a:r>
              <a:rPr lang="pt-BR" sz="1400" dirty="0" smtClean="0"/>
              <a:t> </a:t>
            </a:r>
            <a:r>
              <a:rPr lang="pt-BR" sz="1400" dirty="0" smtClean="0"/>
              <a:t>– USA  </a:t>
            </a:r>
            <a:r>
              <a:rPr lang="pt-BR" sz="1400" dirty="0" smtClean="0"/>
              <a:t>(</a:t>
            </a:r>
            <a:r>
              <a:rPr lang="pt-BR" sz="1400" dirty="0" err="1" smtClean="0"/>
              <a:t>exchange</a:t>
            </a:r>
            <a:r>
              <a:rPr lang="pt-BR" sz="1400" dirty="0" smtClean="0"/>
              <a:t> </a:t>
            </a:r>
            <a:r>
              <a:rPr lang="pt-BR" sz="1400" dirty="0" err="1" smtClean="0"/>
              <a:t>program</a:t>
            </a:r>
            <a:r>
              <a:rPr lang="pt-BR" sz="1400" dirty="0" smtClean="0"/>
              <a:t>)</a:t>
            </a:r>
          </a:p>
          <a:p>
            <a:pPr indent="200025">
              <a:lnSpc>
                <a:spcPct val="120000"/>
              </a:lnSpc>
              <a:spcBef>
                <a:spcPts val="600"/>
              </a:spcBef>
              <a:buFont typeface="Arial" panose="020B0604020202020204" pitchFamily="34" charset="0"/>
              <a:buChar char="•"/>
              <a:defRPr/>
            </a:pPr>
            <a:r>
              <a:rPr lang="pt-BR" sz="1400" dirty="0" smtClean="0"/>
              <a:t>Agro Paris Tech - </a:t>
            </a:r>
            <a:r>
              <a:rPr lang="pt-BR" sz="1400" dirty="0" smtClean="0"/>
              <a:t>France </a:t>
            </a:r>
            <a:r>
              <a:rPr lang="pt-BR" sz="1400" dirty="0" smtClean="0"/>
              <a:t>(</a:t>
            </a:r>
            <a:r>
              <a:rPr lang="pt-BR" sz="1400" dirty="0" smtClean="0"/>
              <a:t>research)</a:t>
            </a:r>
          </a:p>
          <a:p>
            <a:pPr indent="200025">
              <a:lnSpc>
                <a:spcPct val="120000"/>
              </a:lnSpc>
              <a:spcBef>
                <a:spcPts val="600"/>
              </a:spcBef>
              <a:buFont typeface="Arial" panose="020B0604020202020204" pitchFamily="34" charset="0"/>
              <a:buChar char="•"/>
              <a:defRPr/>
            </a:pPr>
            <a:r>
              <a:rPr lang="pt-BR" sz="1400" dirty="0" err="1" smtClean="0"/>
              <a:t>Hogeschool</a:t>
            </a:r>
            <a:r>
              <a:rPr lang="pt-BR" sz="1400" dirty="0" smtClean="0"/>
              <a:t> van Amsterdam - </a:t>
            </a:r>
            <a:r>
              <a:rPr lang="pt-BR" sz="1400" dirty="0" err="1" smtClean="0"/>
              <a:t>Holland</a:t>
            </a:r>
            <a:r>
              <a:rPr lang="pt-BR" sz="1400" dirty="0" smtClean="0"/>
              <a:t> </a:t>
            </a:r>
            <a:r>
              <a:rPr lang="pt-BR" sz="1400" dirty="0" smtClean="0"/>
              <a:t>(</a:t>
            </a:r>
            <a:r>
              <a:rPr lang="pt-BR" sz="1400" dirty="0" err="1" smtClean="0"/>
              <a:t>exchange</a:t>
            </a:r>
            <a:r>
              <a:rPr lang="pt-BR" sz="1400" dirty="0" smtClean="0"/>
              <a:t> </a:t>
            </a:r>
            <a:r>
              <a:rPr lang="pt-BR" sz="1400" dirty="0" err="1" smtClean="0"/>
              <a:t>program</a:t>
            </a:r>
            <a:r>
              <a:rPr lang="pt-BR" sz="1400" dirty="0" smtClean="0"/>
              <a:t>)</a:t>
            </a:r>
          </a:p>
          <a:p>
            <a:pPr indent="200025">
              <a:lnSpc>
                <a:spcPct val="120000"/>
              </a:lnSpc>
              <a:spcBef>
                <a:spcPts val="600"/>
              </a:spcBef>
              <a:buFont typeface="Arial" panose="020B0604020202020204" pitchFamily="34" charset="0"/>
              <a:buChar char="•"/>
              <a:defRPr/>
            </a:pPr>
            <a:r>
              <a:rPr lang="pt-BR" sz="1400" dirty="0" err="1" smtClean="0"/>
              <a:t>Universi`tá</a:t>
            </a:r>
            <a:r>
              <a:rPr lang="pt-BR" sz="1400" dirty="0" smtClean="0"/>
              <a:t> </a:t>
            </a:r>
            <a:r>
              <a:rPr lang="pt-BR" sz="1400" dirty="0" err="1" smtClean="0"/>
              <a:t>Degli</a:t>
            </a:r>
            <a:r>
              <a:rPr lang="pt-BR" sz="1400" dirty="0" smtClean="0"/>
              <a:t> Studi Di Roma “Foro Itálico” - </a:t>
            </a:r>
            <a:r>
              <a:rPr lang="pt-BR" sz="1400" dirty="0" err="1" smtClean="0"/>
              <a:t>Italy</a:t>
            </a:r>
            <a:r>
              <a:rPr lang="pt-BR" sz="1400" dirty="0" smtClean="0"/>
              <a:t> </a:t>
            </a:r>
            <a:r>
              <a:rPr lang="pt-BR" sz="1400" dirty="0" smtClean="0"/>
              <a:t>(</a:t>
            </a:r>
            <a:r>
              <a:rPr lang="pt-BR" sz="1400" dirty="0" err="1" smtClean="0"/>
              <a:t>exchange</a:t>
            </a:r>
            <a:r>
              <a:rPr lang="pt-BR" sz="1400" dirty="0" smtClean="0"/>
              <a:t> </a:t>
            </a:r>
            <a:r>
              <a:rPr lang="pt-BR" sz="1400" dirty="0" err="1" smtClean="0"/>
              <a:t>program</a:t>
            </a:r>
            <a:r>
              <a:rPr lang="pt-BR" sz="1400" dirty="0" smtClean="0"/>
              <a:t>)</a:t>
            </a:r>
          </a:p>
          <a:p>
            <a:pPr indent="200025">
              <a:lnSpc>
                <a:spcPct val="120000"/>
              </a:lnSpc>
              <a:spcBef>
                <a:spcPts val="600"/>
              </a:spcBef>
              <a:buFont typeface="Arial" panose="020B0604020202020204" pitchFamily="34" charset="0"/>
              <a:buChar char="•"/>
              <a:defRPr/>
            </a:pPr>
            <a:r>
              <a:rPr lang="pt-BR" sz="1400" dirty="0" err="1" smtClean="0"/>
              <a:t>University</a:t>
            </a:r>
            <a:r>
              <a:rPr lang="pt-BR" sz="1400" dirty="0" smtClean="0"/>
              <a:t> </a:t>
            </a:r>
            <a:r>
              <a:rPr lang="pt-BR" sz="1400" dirty="0" err="1" smtClean="0"/>
              <a:t>of</a:t>
            </a:r>
            <a:r>
              <a:rPr lang="pt-BR" sz="1400" dirty="0" smtClean="0"/>
              <a:t> </a:t>
            </a:r>
            <a:r>
              <a:rPr lang="pt-BR" sz="1400" dirty="0" err="1" smtClean="0"/>
              <a:t>Tsukuba</a:t>
            </a:r>
            <a:r>
              <a:rPr lang="pt-BR" sz="1400" dirty="0" smtClean="0"/>
              <a:t> - </a:t>
            </a:r>
            <a:r>
              <a:rPr lang="pt-BR" sz="1400" dirty="0" err="1" smtClean="0"/>
              <a:t>Japan</a:t>
            </a:r>
            <a:r>
              <a:rPr lang="pt-BR" sz="1400" dirty="0" smtClean="0"/>
              <a:t> </a:t>
            </a:r>
            <a:r>
              <a:rPr lang="pt-BR" sz="1400" dirty="0" smtClean="0"/>
              <a:t>(</a:t>
            </a:r>
            <a:r>
              <a:rPr lang="pt-BR" sz="1400" dirty="0" err="1" smtClean="0"/>
              <a:t>exchange</a:t>
            </a:r>
            <a:r>
              <a:rPr lang="pt-BR" sz="1400" dirty="0" smtClean="0"/>
              <a:t> </a:t>
            </a:r>
            <a:r>
              <a:rPr lang="pt-BR" sz="1400" dirty="0" err="1" smtClean="0"/>
              <a:t>program</a:t>
            </a:r>
            <a:r>
              <a:rPr lang="pt-BR" sz="1400" dirty="0" smtClean="0"/>
              <a:t>)</a:t>
            </a:r>
          </a:p>
          <a:p>
            <a:pPr indent="200025">
              <a:lnSpc>
                <a:spcPct val="120000"/>
              </a:lnSpc>
              <a:spcBef>
                <a:spcPts val="600"/>
              </a:spcBef>
              <a:buFont typeface="Arial" panose="020B0604020202020204" pitchFamily="34" charset="0"/>
              <a:buChar char="•"/>
              <a:defRPr/>
            </a:pPr>
            <a:r>
              <a:rPr lang="pt-BR" sz="1400" dirty="0" smtClean="0"/>
              <a:t>Universidade </a:t>
            </a:r>
            <a:r>
              <a:rPr lang="pt-BR" sz="1400" dirty="0" smtClean="0"/>
              <a:t>do Porto - Portugal (</a:t>
            </a:r>
            <a:r>
              <a:rPr lang="pt-BR" sz="1400" dirty="0" err="1" smtClean="0"/>
              <a:t>exchange</a:t>
            </a:r>
            <a:r>
              <a:rPr lang="pt-BR" sz="1400" dirty="0" smtClean="0"/>
              <a:t> </a:t>
            </a:r>
            <a:r>
              <a:rPr lang="pt-BR" sz="1400" dirty="0" err="1" smtClean="0"/>
              <a:t>program</a:t>
            </a:r>
            <a:r>
              <a:rPr lang="pt-BR" sz="1400" dirty="0" smtClean="0"/>
              <a:t>)</a:t>
            </a:r>
            <a:endParaRPr lang="pt-BR" sz="1400" dirty="0" smtClean="0"/>
          </a:p>
          <a:p>
            <a:pPr indent="200025">
              <a:lnSpc>
                <a:spcPct val="120000"/>
              </a:lnSpc>
              <a:spcBef>
                <a:spcPts val="600"/>
              </a:spcBef>
              <a:buFont typeface="Arial" panose="020B0604020202020204" pitchFamily="34" charset="0"/>
              <a:buChar char="•"/>
              <a:defRPr/>
            </a:pPr>
            <a:r>
              <a:rPr lang="pt-BR" sz="1400" dirty="0" smtClean="0"/>
              <a:t>Nottingham Trent </a:t>
            </a:r>
            <a:r>
              <a:rPr lang="pt-BR" sz="1400" dirty="0" err="1" smtClean="0"/>
              <a:t>University</a:t>
            </a:r>
            <a:r>
              <a:rPr lang="pt-BR" sz="1400" dirty="0" smtClean="0"/>
              <a:t> </a:t>
            </a:r>
            <a:r>
              <a:rPr lang="pt-BR" sz="1400" dirty="0" smtClean="0"/>
              <a:t>– UK (</a:t>
            </a:r>
            <a:r>
              <a:rPr lang="pt-BR" sz="1400" dirty="0" err="1" smtClean="0"/>
              <a:t>exchange</a:t>
            </a:r>
            <a:r>
              <a:rPr lang="pt-BR" sz="1400" dirty="0" smtClean="0"/>
              <a:t> </a:t>
            </a:r>
            <a:r>
              <a:rPr lang="pt-BR" sz="1400" dirty="0" err="1" smtClean="0"/>
              <a:t>program</a:t>
            </a:r>
            <a:r>
              <a:rPr lang="pt-BR" sz="1400" dirty="0" smtClean="0"/>
              <a:t>)</a:t>
            </a:r>
          </a:p>
          <a:p>
            <a:pPr indent="200025">
              <a:lnSpc>
                <a:spcPct val="120000"/>
              </a:lnSpc>
              <a:spcBef>
                <a:spcPts val="600"/>
              </a:spcBef>
              <a:buFont typeface="Arial" panose="020B0604020202020204" pitchFamily="34" charset="0"/>
              <a:buChar char="•"/>
              <a:defRPr/>
            </a:pPr>
            <a:r>
              <a:rPr lang="pt-BR" sz="1400" dirty="0" err="1" smtClean="0"/>
              <a:t>University</a:t>
            </a:r>
            <a:r>
              <a:rPr lang="pt-BR" sz="1400" dirty="0" smtClean="0"/>
              <a:t> </a:t>
            </a:r>
            <a:r>
              <a:rPr lang="pt-BR" sz="1400" dirty="0" err="1" smtClean="0"/>
              <a:t>of</a:t>
            </a:r>
            <a:r>
              <a:rPr lang="pt-BR" sz="1400" dirty="0" smtClean="0"/>
              <a:t> Worcester </a:t>
            </a:r>
            <a:r>
              <a:rPr lang="pt-BR" sz="1400" dirty="0" smtClean="0"/>
              <a:t>– UK (</a:t>
            </a:r>
            <a:r>
              <a:rPr lang="pt-BR" sz="1400" dirty="0" err="1" smtClean="0"/>
              <a:t>exchange</a:t>
            </a:r>
            <a:r>
              <a:rPr lang="pt-BR" sz="1400" dirty="0" smtClean="0"/>
              <a:t> </a:t>
            </a:r>
            <a:r>
              <a:rPr lang="pt-BR" sz="1400" dirty="0" err="1" smtClean="0"/>
              <a:t>program</a:t>
            </a:r>
            <a:r>
              <a:rPr lang="pt-BR" sz="1400" dirty="0" smtClean="0"/>
              <a:t>)</a:t>
            </a:r>
          </a:p>
          <a:p>
            <a:pPr indent="200025">
              <a:lnSpc>
                <a:spcPct val="120000"/>
              </a:lnSpc>
              <a:spcBef>
                <a:spcPts val="600"/>
              </a:spcBef>
              <a:buFont typeface="Arial" panose="020B0604020202020204" pitchFamily="34" charset="0"/>
              <a:buChar char="•"/>
              <a:defRPr/>
            </a:pPr>
            <a:r>
              <a:rPr lang="pt-BR" sz="1300" dirty="0" err="1" smtClean="0">
                <a:solidFill>
                  <a:schemeClr val="tx1"/>
                </a:solidFill>
              </a:rPr>
              <a:t>Loughborough</a:t>
            </a:r>
            <a:r>
              <a:rPr lang="pt-BR" sz="1300" dirty="0" smtClean="0">
                <a:solidFill>
                  <a:schemeClr val="tx1"/>
                </a:solidFill>
              </a:rPr>
              <a:t> </a:t>
            </a:r>
            <a:r>
              <a:rPr lang="pt-BR" sz="1300" dirty="0" err="1">
                <a:solidFill>
                  <a:schemeClr val="tx1"/>
                </a:solidFill>
              </a:rPr>
              <a:t>University</a:t>
            </a:r>
            <a:r>
              <a:rPr lang="pt-BR" sz="1300" dirty="0">
                <a:solidFill>
                  <a:schemeClr val="tx1"/>
                </a:solidFill>
              </a:rPr>
              <a:t> </a:t>
            </a:r>
            <a:r>
              <a:rPr lang="pt-BR" sz="1300" dirty="0" smtClean="0">
                <a:solidFill>
                  <a:schemeClr val="tx1"/>
                </a:solidFill>
              </a:rPr>
              <a:t>– UK (Exchange </a:t>
            </a:r>
            <a:r>
              <a:rPr lang="pt-BR" sz="1300" dirty="0" err="1" smtClean="0">
                <a:solidFill>
                  <a:schemeClr val="tx1"/>
                </a:solidFill>
              </a:rPr>
              <a:t>program</a:t>
            </a:r>
            <a:r>
              <a:rPr lang="pt-BR" sz="1300" dirty="0" smtClean="0">
                <a:solidFill>
                  <a:schemeClr val="tx1"/>
                </a:solidFill>
              </a:rPr>
              <a:t>)</a:t>
            </a:r>
            <a:endParaRPr lang="pt-BR" sz="1300" dirty="0" smtClean="0">
              <a:solidFill>
                <a:schemeClr val="tx1"/>
              </a:solidFill>
            </a:endParaRPr>
          </a:p>
          <a:p>
            <a:pPr marL="717550" indent="-358775" eaLnBrk="1" fontAlgn="auto" hangingPunct="1">
              <a:spcBef>
                <a:spcPts val="0"/>
              </a:spcBef>
              <a:spcAft>
                <a:spcPts val="0"/>
              </a:spcAft>
              <a:buFont typeface="Arial" panose="020B0604020202020204" pitchFamily="34" charset="0"/>
              <a:buChar char="•"/>
              <a:defRPr/>
            </a:pPr>
            <a:endParaRPr lang="en-US" sz="1400" dirty="0" smtClean="0">
              <a:solidFill>
                <a:schemeClr val="tx1">
                  <a:lumMod val="75000"/>
                  <a:lumOff val="25000"/>
                </a:schemeClr>
              </a:solidFill>
            </a:endParaRPr>
          </a:p>
          <a:p>
            <a:pPr eaLnBrk="1" fontAlgn="auto" hangingPunct="1">
              <a:spcBef>
                <a:spcPts val="0"/>
              </a:spcBef>
              <a:spcAft>
                <a:spcPts val="0"/>
              </a:spcAft>
              <a:defRPr/>
            </a:pPr>
            <a:endParaRPr lang="pt-BR" sz="1400" dirty="0">
              <a:solidFill>
                <a:schemeClr val="tx1">
                  <a:lumMod val="75000"/>
                  <a:lumOff val="25000"/>
                </a:schemeClr>
              </a:solidFill>
            </a:endParaRPr>
          </a:p>
        </p:txBody>
      </p:sp>
      <p:pic>
        <p:nvPicPr>
          <p:cNvPr id="50181" name="Imagem 4" descr="logo eefe 2016 jpg eng 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magem 3" descr="2012-09-28- fachada (31).jpg"/>
          <p:cNvPicPr>
            <a:picLocks noChangeAspect="1"/>
          </p:cNvPicPr>
          <p:nvPr/>
        </p:nvPicPr>
        <p:blipFill>
          <a:blip r:embed="rId2">
            <a:extLst>
              <a:ext uri="{28A0092B-C50C-407E-A947-70E740481C1C}">
                <a14:useLocalDpi xmlns:a14="http://schemas.microsoft.com/office/drawing/2010/main" val="0"/>
              </a:ext>
            </a:extLst>
          </a:blip>
          <a:srcRect l="10713"/>
          <a:stretch>
            <a:fillRect/>
          </a:stretch>
        </p:blipFill>
        <p:spPr bwMode="auto">
          <a:xfrm>
            <a:off x="0" y="188913"/>
            <a:ext cx="91440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ixaDeTexto 6"/>
          <p:cNvSpPr txBox="1"/>
          <p:nvPr/>
        </p:nvSpPr>
        <p:spPr>
          <a:xfrm>
            <a:off x="2195513" y="333375"/>
            <a:ext cx="4752975" cy="782638"/>
          </a:xfrm>
          <a:prstGeom prst="round2Diag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fontAlgn="auto">
              <a:spcBef>
                <a:spcPts val="0"/>
              </a:spcBef>
              <a:spcAft>
                <a:spcPts val="0"/>
              </a:spcAft>
              <a:defRPr/>
            </a:pPr>
            <a:r>
              <a:rPr lang="en-US" sz="4000" b="1" dirty="0"/>
              <a:t>www.eefe.usp.br/en</a:t>
            </a:r>
            <a:endParaRPr lang="pt-BR" sz="4000" dirty="0"/>
          </a:p>
        </p:txBody>
      </p:sp>
      <p:pic>
        <p:nvPicPr>
          <p:cNvPr id="51204" name="Imagem 4" descr="logo eefe 2016 jpg eng 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779686"/>
          </a:xfrm>
        </p:spPr>
        <p:txBody>
          <a:bodyPr/>
          <a:lstStyle/>
          <a:p>
            <a:pPr eaLnBrk="1" fontAlgn="auto" hangingPunct="1">
              <a:spcAft>
                <a:spcPts val="0"/>
              </a:spcAft>
              <a:defRPr/>
            </a:pPr>
            <a:r>
              <a:rPr lang="pt-BR" sz="3600" dirty="0" err="1" smtClean="0"/>
              <a:t>Mission</a:t>
            </a:r>
            <a:endParaRPr lang="pt-BR" sz="3600" dirty="0"/>
          </a:p>
        </p:txBody>
      </p:sp>
      <p:pic>
        <p:nvPicPr>
          <p:cNvPr id="16387" name="Espaço Reservado para Conteúdo 4" descr="planejamentoa55.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924300" y="188913"/>
            <a:ext cx="4160838" cy="5800725"/>
          </a:xfrm>
        </p:spPr>
      </p:pic>
      <p:sp>
        <p:nvSpPr>
          <p:cNvPr id="4" name="Espaço Reservado para Texto 3"/>
          <p:cNvSpPr>
            <a:spLocks noGrp="1"/>
          </p:cNvSpPr>
          <p:nvPr>
            <p:ph type="body" sz="half" idx="2"/>
          </p:nvPr>
        </p:nvSpPr>
        <p:spPr>
          <a:xfrm>
            <a:off x="457200" y="1557338"/>
            <a:ext cx="3008313" cy="2376487"/>
          </a:xfrm>
        </p:spPr>
        <p:txBody>
          <a:bodyPr rtlCol="0">
            <a:normAutofit fontScale="85000" lnSpcReduction="20000"/>
          </a:bodyPr>
          <a:lstStyle/>
          <a:p>
            <a:pPr eaLnBrk="1" fontAlgn="auto" hangingPunct="1">
              <a:spcBef>
                <a:spcPts val="0"/>
              </a:spcBef>
              <a:spcAft>
                <a:spcPts val="0"/>
              </a:spcAft>
              <a:defRPr/>
            </a:pPr>
            <a:r>
              <a:rPr lang="en-US" sz="1900" dirty="0" smtClean="0">
                <a:solidFill>
                  <a:schemeClr val="tx1">
                    <a:lumMod val="75000"/>
                    <a:lumOff val="25000"/>
                  </a:schemeClr>
                </a:solidFill>
              </a:rPr>
              <a:t>To provide quality education and produce innovative knowledge in the areas of Physical Education and Sport, in an interdisciplinary and applied way, interacting with the society.</a:t>
            </a:r>
            <a:endParaRPr lang="pt-BR" dirty="0" smtClean="0">
              <a:solidFill>
                <a:schemeClr val="tx1">
                  <a:lumMod val="75000"/>
                  <a:lumOff val="25000"/>
                </a:schemeClr>
              </a:solidFill>
            </a:endParaRPr>
          </a:p>
          <a:p>
            <a:pPr algn="just" eaLnBrk="1" fontAlgn="auto" hangingPunct="1">
              <a:spcBef>
                <a:spcPts val="0"/>
              </a:spcBef>
              <a:spcAft>
                <a:spcPts val="0"/>
              </a:spcAft>
              <a:defRPr/>
            </a:pPr>
            <a:endParaRPr lang="pt-BR" dirty="0" smtClean="0">
              <a:solidFill>
                <a:schemeClr val="tx1">
                  <a:lumMod val="75000"/>
                  <a:lumOff val="25000"/>
                </a:schemeClr>
              </a:solidFill>
            </a:endParaRPr>
          </a:p>
          <a:p>
            <a:pPr algn="just" eaLnBrk="1" fontAlgn="auto" hangingPunct="1">
              <a:spcBef>
                <a:spcPts val="0"/>
              </a:spcBef>
              <a:spcAft>
                <a:spcPts val="0"/>
              </a:spcAft>
              <a:defRPr/>
            </a:pPr>
            <a:endParaRPr lang="pt-BR" dirty="0" smtClean="0">
              <a:solidFill>
                <a:schemeClr val="tx1">
                  <a:lumMod val="75000"/>
                  <a:lumOff val="25000"/>
                </a:schemeClr>
              </a:solidFill>
            </a:endParaRPr>
          </a:p>
          <a:p>
            <a:pPr algn="just" eaLnBrk="1" fontAlgn="auto" hangingPunct="1">
              <a:spcBef>
                <a:spcPts val="0"/>
              </a:spcBef>
              <a:spcAft>
                <a:spcPts val="0"/>
              </a:spcAft>
              <a:defRPr/>
            </a:pPr>
            <a:endParaRPr lang="pt-BR" dirty="0" smtClean="0">
              <a:solidFill>
                <a:schemeClr val="tx1">
                  <a:lumMod val="75000"/>
                  <a:lumOff val="25000"/>
                </a:schemeClr>
              </a:solidFill>
            </a:endParaRPr>
          </a:p>
          <a:p>
            <a:pPr algn="just" eaLnBrk="1" fontAlgn="auto" hangingPunct="1">
              <a:spcBef>
                <a:spcPts val="0"/>
              </a:spcBef>
              <a:spcAft>
                <a:spcPts val="0"/>
              </a:spcAft>
              <a:defRPr/>
            </a:pPr>
            <a:endParaRPr lang="pt-BR" dirty="0" smtClean="0">
              <a:solidFill>
                <a:schemeClr val="tx1">
                  <a:lumMod val="75000"/>
                  <a:lumOff val="25000"/>
                </a:schemeClr>
              </a:solidFill>
            </a:endParaRPr>
          </a:p>
          <a:p>
            <a:pPr algn="just" eaLnBrk="1" fontAlgn="auto" hangingPunct="1">
              <a:spcBef>
                <a:spcPts val="0"/>
              </a:spcBef>
              <a:spcAft>
                <a:spcPts val="0"/>
              </a:spcAft>
              <a:defRPr/>
            </a:pPr>
            <a:endParaRPr lang="pt-BR" dirty="0" smtClean="0">
              <a:solidFill>
                <a:schemeClr val="tx1">
                  <a:lumMod val="75000"/>
                  <a:lumOff val="25000"/>
                </a:schemeClr>
              </a:solidFill>
            </a:endParaRPr>
          </a:p>
          <a:p>
            <a:pPr algn="just" eaLnBrk="1" fontAlgn="auto" hangingPunct="1">
              <a:spcBef>
                <a:spcPts val="0"/>
              </a:spcBef>
              <a:spcAft>
                <a:spcPts val="0"/>
              </a:spcAft>
              <a:defRPr/>
            </a:pPr>
            <a:endParaRPr lang="pt-BR" dirty="0" smtClean="0">
              <a:solidFill>
                <a:schemeClr val="tx1">
                  <a:lumMod val="75000"/>
                  <a:lumOff val="25000"/>
                </a:schemeClr>
              </a:solidFill>
            </a:endParaRPr>
          </a:p>
          <a:p>
            <a:pPr algn="just" eaLnBrk="1" fontAlgn="auto" hangingPunct="1">
              <a:spcBef>
                <a:spcPts val="0"/>
              </a:spcBef>
              <a:spcAft>
                <a:spcPts val="0"/>
              </a:spcAft>
              <a:defRPr/>
            </a:pPr>
            <a:endParaRPr lang="pt-BR" dirty="0" smtClean="0">
              <a:solidFill>
                <a:schemeClr val="tx1">
                  <a:lumMod val="75000"/>
                  <a:lumOff val="25000"/>
                </a:schemeClr>
              </a:solidFill>
            </a:endParaRPr>
          </a:p>
          <a:p>
            <a:pPr algn="just" eaLnBrk="1" fontAlgn="auto" hangingPunct="1">
              <a:spcBef>
                <a:spcPts val="0"/>
              </a:spcBef>
              <a:spcAft>
                <a:spcPts val="0"/>
              </a:spcAft>
              <a:defRPr/>
            </a:pPr>
            <a:endParaRPr lang="pt-BR" dirty="0" smtClean="0">
              <a:solidFill>
                <a:schemeClr val="tx1">
                  <a:lumMod val="75000"/>
                  <a:lumOff val="25000"/>
                </a:schemeClr>
              </a:solidFill>
            </a:endParaRPr>
          </a:p>
          <a:p>
            <a:pPr algn="just" eaLnBrk="1" fontAlgn="auto" hangingPunct="1">
              <a:spcBef>
                <a:spcPts val="0"/>
              </a:spcBef>
              <a:spcAft>
                <a:spcPts val="0"/>
              </a:spcAft>
              <a:defRPr/>
            </a:pPr>
            <a:endParaRPr lang="pt-BR" dirty="0" smtClean="0">
              <a:solidFill>
                <a:schemeClr val="tx1">
                  <a:lumMod val="75000"/>
                  <a:lumOff val="25000"/>
                </a:schemeClr>
              </a:solidFill>
            </a:endParaRPr>
          </a:p>
          <a:p>
            <a:pPr algn="just" eaLnBrk="1" fontAlgn="auto" hangingPunct="1">
              <a:spcBef>
                <a:spcPts val="0"/>
              </a:spcBef>
              <a:spcAft>
                <a:spcPts val="0"/>
              </a:spcAft>
              <a:defRPr/>
            </a:pPr>
            <a:endParaRPr lang="pt-BR" dirty="0" smtClean="0">
              <a:solidFill>
                <a:schemeClr val="tx1">
                  <a:lumMod val="75000"/>
                  <a:lumOff val="25000"/>
                </a:schemeClr>
              </a:solidFill>
            </a:endParaRPr>
          </a:p>
        </p:txBody>
      </p:sp>
      <p:sp>
        <p:nvSpPr>
          <p:cNvPr id="16389" name="CaixaDeTexto 5"/>
          <p:cNvSpPr txBox="1">
            <a:spLocks noChangeArrowheads="1"/>
          </p:cNvSpPr>
          <p:nvPr/>
        </p:nvSpPr>
        <p:spPr bwMode="auto">
          <a:xfrm>
            <a:off x="179388" y="5386388"/>
            <a:ext cx="38163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pt-BR" sz="1100" i="1"/>
              <a:t>Commemorative sculpture of the 70th anniversary of EEFE, reproduced under perspective. Original work by Professor Erasmo Castro de Tolosa.</a:t>
            </a:r>
            <a:endParaRPr lang="pt-BR" altLang="pt-BR" sz="1600"/>
          </a:p>
        </p:txBody>
      </p:sp>
      <p:pic>
        <p:nvPicPr>
          <p:cNvPr id="16390" name="Imagem 6" descr="logo eefe 2016 jpg eng 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fontAlgn="auto" hangingPunct="1">
              <a:spcAft>
                <a:spcPts val="0"/>
              </a:spcAft>
              <a:defRPr/>
            </a:pPr>
            <a:r>
              <a:rPr lang="pt-BR" dirty="0" err="1" smtClean="0"/>
              <a:t>Facilities</a:t>
            </a:r>
            <a:endParaRPr lang="pt-BR" dirty="0"/>
          </a:p>
        </p:txBody>
      </p:sp>
      <p:pic>
        <p:nvPicPr>
          <p:cNvPr id="17411" name="Espaço Reservado para Conteúdo 4" descr="Piscina 3.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23850" y="1255713"/>
            <a:ext cx="2687638" cy="2016125"/>
          </a:xfrm>
        </p:spPr>
      </p:pic>
      <p:sp>
        <p:nvSpPr>
          <p:cNvPr id="17412" name="Espaço Reservado para Conteúdo 3"/>
          <p:cNvSpPr>
            <a:spLocks noGrp="1"/>
          </p:cNvSpPr>
          <p:nvPr>
            <p:ph sz="half" idx="2"/>
          </p:nvPr>
        </p:nvSpPr>
        <p:spPr>
          <a:xfrm>
            <a:off x="323850" y="3284538"/>
            <a:ext cx="2232025" cy="385762"/>
          </a:xfrm>
        </p:spPr>
        <p:txBody>
          <a:bodyPr lIns="0" tIns="0" rIns="0" bIns="0" anchor="ctr"/>
          <a:lstStyle/>
          <a:p>
            <a:pPr marL="0" eaLnBrk="1" hangingPunct="1">
              <a:lnSpc>
                <a:spcPct val="120000"/>
              </a:lnSpc>
            </a:pPr>
            <a:r>
              <a:rPr lang="pt-BR" altLang="pt-BR" sz="1600" smtClean="0"/>
              <a:t>Pool</a:t>
            </a:r>
          </a:p>
        </p:txBody>
      </p:sp>
      <p:grpSp>
        <p:nvGrpSpPr>
          <p:cNvPr id="17413" name="Grupo 11"/>
          <p:cNvGrpSpPr>
            <a:grpSpLocks/>
          </p:cNvGrpSpPr>
          <p:nvPr/>
        </p:nvGrpSpPr>
        <p:grpSpPr bwMode="auto">
          <a:xfrm>
            <a:off x="3132138" y="1255713"/>
            <a:ext cx="2687637" cy="2401887"/>
            <a:chOff x="3131840" y="1124745"/>
            <a:chExt cx="2688298" cy="2402171"/>
          </a:xfrm>
        </p:grpSpPr>
        <p:pic>
          <p:nvPicPr>
            <p:cNvPr id="17420" name="Espaço Reservado para Conteúdo 4" descr="Piscina 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124745"/>
              <a:ext cx="2688298" cy="201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ço Reservado para Conteúdo 3"/>
            <p:cNvSpPr txBox="1">
              <a:spLocks/>
            </p:cNvSpPr>
            <p:nvPr/>
          </p:nvSpPr>
          <p:spPr>
            <a:xfrm>
              <a:off x="3131840" y="3141108"/>
              <a:ext cx="2232574" cy="385808"/>
            </a:xfrm>
            <a:prstGeom prst="rect">
              <a:avLst/>
            </a:prstGeom>
          </p:spPr>
          <p:txBody>
            <a:bodyPr lIns="0" tIns="0" rIns="0" bIns="0" anchor="ctr">
              <a:normAutofit/>
            </a:bodyPr>
            <a:lstStyle/>
            <a:p>
              <a:pPr fontAlgn="auto">
                <a:lnSpc>
                  <a:spcPct val="120000"/>
                </a:lnSpc>
                <a:spcBef>
                  <a:spcPts val="0"/>
                </a:spcBef>
                <a:spcAft>
                  <a:spcPts val="0"/>
                </a:spcAft>
                <a:buFont typeface="Arial" pitchFamily="34" charset="0"/>
                <a:buNone/>
                <a:defRPr/>
              </a:pPr>
              <a:r>
                <a:rPr lang="pt-BR" sz="1600" dirty="0" err="1">
                  <a:solidFill>
                    <a:schemeClr val="tx1">
                      <a:lumMod val="75000"/>
                      <a:lumOff val="25000"/>
                    </a:schemeClr>
                  </a:solidFill>
                </a:rPr>
                <a:t>Mat</a:t>
              </a:r>
              <a:endParaRPr lang="pt-BR" sz="2800" dirty="0">
                <a:solidFill>
                  <a:schemeClr val="tx1">
                    <a:lumMod val="75000"/>
                    <a:lumOff val="25000"/>
                  </a:schemeClr>
                </a:solidFill>
              </a:endParaRPr>
            </a:p>
          </p:txBody>
        </p:sp>
      </p:grpSp>
      <p:grpSp>
        <p:nvGrpSpPr>
          <p:cNvPr id="17414" name="Grupo 12"/>
          <p:cNvGrpSpPr>
            <a:grpSpLocks/>
          </p:cNvGrpSpPr>
          <p:nvPr/>
        </p:nvGrpSpPr>
        <p:grpSpPr bwMode="auto">
          <a:xfrm>
            <a:off x="5940425" y="1255713"/>
            <a:ext cx="2808288" cy="2447925"/>
            <a:chOff x="5940152" y="1124745"/>
            <a:chExt cx="2808312" cy="2448271"/>
          </a:xfrm>
        </p:grpSpPr>
        <p:pic>
          <p:nvPicPr>
            <p:cNvPr id="17418" name="Espaço Reservado para Conteúdo 4" descr="Piscina 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124745"/>
              <a:ext cx="2688298" cy="201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ço Reservado para Conteúdo 3"/>
            <p:cNvSpPr txBox="1">
              <a:spLocks/>
            </p:cNvSpPr>
            <p:nvPr/>
          </p:nvSpPr>
          <p:spPr>
            <a:xfrm>
              <a:off x="5940152" y="3141155"/>
              <a:ext cx="2808312" cy="431861"/>
            </a:xfrm>
            <a:prstGeom prst="rect">
              <a:avLst/>
            </a:prstGeom>
          </p:spPr>
          <p:txBody>
            <a:bodyPr lIns="0" tIns="0" rIns="0" bIns="0" anchor="ctr">
              <a:normAutofit/>
            </a:bodyPr>
            <a:lstStyle/>
            <a:p>
              <a:pPr fontAlgn="auto">
                <a:lnSpc>
                  <a:spcPct val="120000"/>
                </a:lnSpc>
                <a:spcBef>
                  <a:spcPts val="0"/>
                </a:spcBef>
                <a:spcAft>
                  <a:spcPts val="0"/>
                </a:spcAft>
                <a:buFont typeface="Arial" pitchFamily="34" charset="0"/>
                <a:buNone/>
                <a:defRPr/>
              </a:pPr>
              <a:r>
                <a:rPr lang="pt-BR" sz="1600" dirty="0" err="1">
                  <a:solidFill>
                    <a:schemeClr val="tx1">
                      <a:lumMod val="75000"/>
                      <a:lumOff val="25000"/>
                    </a:schemeClr>
                  </a:solidFill>
                </a:rPr>
                <a:t>Gym</a:t>
              </a:r>
              <a:endParaRPr lang="pt-BR" sz="2800" dirty="0">
                <a:solidFill>
                  <a:schemeClr val="tx1">
                    <a:lumMod val="75000"/>
                    <a:lumOff val="25000"/>
                  </a:schemeClr>
                </a:solidFill>
              </a:endParaRPr>
            </a:p>
          </p:txBody>
        </p:sp>
      </p:grpSp>
      <p:pic>
        <p:nvPicPr>
          <p:cNvPr id="17415" name="Espaço Reservado para Conteúdo 4" descr="Piscina 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933825"/>
            <a:ext cx="26892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spaço Reservado para Conteúdo 3"/>
          <p:cNvSpPr txBox="1">
            <a:spLocks/>
          </p:cNvSpPr>
          <p:nvPr/>
        </p:nvSpPr>
        <p:spPr>
          <a:xfrm>
            <a:off x="3059113" y="3933825"/>
            <a:ext cx="5473700" cy="1943100"/>
          </a:xfrm>
          <a:prstGeom prst="rect">
            <a:avLst/>
          </a:prstGeom>
        </p:spPr>
        <p:txBody>
          <a:bodyPr lIns="0" tIns="0" rIns="0" bIns="0" anchor="ctr">
            <a:normAutofit fontScale="77500" lnSpcReduction="20000"/>
          </a:bodyPr>
          <a:lstStyle/>
          <a:p>
            <a:pPr algn="just" fontAlgn="auto">
              <a:lnSpc>
                <a:spcPct val="120000"/>
              </a:lnSpc>
              <a:spcBef>
                <a:spcPts val="0"/>
              </a:spcBef>
              <a:spcAft>
                <a:spcPts val="0"/>
              </a:spcAft>
              <a:defRPr/>
            </a:pPr>
            <a:r>
              <a:rPr lang="en-US" sz="2800" dirty="0">
                <a:solidFill>
                  <a:schemeClr val="tx1">
                    <a:lumMod val="75000"/>
                    <a:lumOff val="25000"/>
                  </a:schemeClr>
                </a:solidFill>
              </a:rPr>
              <a:t>Among others: classrooms, </a:t>
            </a:r>
            <a:r>
              <a:rPr lang="en-US" sz="2800" dirty="0" err="1">
                <a:solidFill>
                  <a:schemeClr val="tx1">
                    <a:lumMod val="75000"/>
                    <a:lumOff val="25000"/>
                  </a:schemeClr>
                </a:solidFill>
              </a:rPr>
              <a:t>vivarium</a:t>
            </a:r>
            <a:r>
              <a:rPr lang="en-US" sz="2800" dirty="0">
                <a:solidFill>
                  <a:schemeClr val="tx1">
                    <a:lumMod val="75000"/>
                    <a:lumOff val="25000"/>
                  </a:schemeClr>
                </a:solidFill>
              </a:rPr>
              <a:t>, sports courts, Olympic gymnastics and dancing hall, videoconference technology, teachers’ rooms, administration area, computer room for students and laboratories.</a:t>
            </a:r>
            <a:endParaRPr lang="pt-BR" sz="2800" dirty="0">
              <a:solidFill>
                <a:schemeClr val="tx1">
                  <a:lumMod val="75000"/>
                  <a:lumOff val="25000"/>
                </a:schemeClr>
              </a:solidFill>
            </a:endParaRPr>
          </a:p>
        </p:txBody>
      </p:sp>
      <p:pic>
        <p:nvPicPr>
          <p:cNvPr id="17417" name="Imagem 12" descr="logo eefe 2016 jpg eng colo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fontAlgn="auto" hangingPunct="1">
              <a:spcAft>
                <a:spcPts val="0"/>
              </a:spcAft>
              <a:defRPr/>
            </a:pPr>
            <a:r>
              <a:rPr lang="pt-BR" dirty="0" err="1" smtClean="0"/>
              <a:t>Laboratories</a:t>
            </a:r>
            <a:r>
              <a:rPr lang="pt-BR" dirty="0" smtClean="0"/>
              <a:t> </a:t>
            </a:r>
            <a:r>
              <a:rPr lang="pt-BR" dirty="0" err="1" smtClean="0"/>
              <a:t>Building</a:t>
            </a:r>
            <a:endParaRPr lang="pt-BR" dirty="0"/>
          </a:p>
        </p:txBody>
      </p:sp>
      <p:pic>
        <p:nvPicPr>
          <p:cNvPr id="18435" name="Espaço Reservado para Imagem 4" descr="Bloco D (1).JPG"/>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18436" name="Espaço Reservado para Texto 3"/>
          <p:cNvSpPr>
            <a:spLocks noGrp="1"/>
          </p:cNvSpPr>
          <p:nvPr>
            <p:ph type="body" sz="half" idx="2"/>
          </p:nvPr>
        </p:nvSpPr>
        <p:spPr/>
        <p:txBody>
          <a:bodyPr/>
          <a:lstStyle/>
          <a:p>
            <a:pPr eaLnBrk="1" hangingPunct="1"/>
            <a:r>
              <a:rPr lang="en-US" altLang="pt-BR" sz="1600" smtClean="0"/>
              <a:t>Inaugurated in 2010, it has a total area of 2099.5 m² where there are Laboratories, Professors’ Offices and Auditorium.</a:t>
            </a:r>
            <a:endParaRPr lang="pt-BR" altLang="pt-BR" sz="1600" smtClean="0"/>
          </a:p>
        </p:txBody>
      </p:sp>
      <p:pic>
        <p:nvPicPr>
          <p:cNvPr id="18437" name="Imagem 5" descr="logo eefe 2016 jpg eng 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fontAlgn="auto" hangingPunct="1">
              <a:spcAft>
                <a:spcPts val="0"/>
              </a:spcAft>
              <a:defRPr/>
            </a:pPr>
            <a:r>
              <a:rPr lang="pt-BR" dirty="0" err="1" smtClean="0"/>
              <a:t>Courses</a:t>
            </a:r>
            <a:endParaRPr lang="pt-BR" dirty="0"/>
          </a:p>
        </p:txBody>
      </p:sp>
      <p:pic>
        <p:nvPicPr>
          <p:cNvPr id="5" name="Imagem 4" descr="logo eefe 2016 jpg eng color.jpg"/>
          <p:cNvPicPr>
            <a:picLocks noChangeAspect="1"/>
          </p:cNvPicPr>
          <p:nvPr/>
        </p:nvPicPr>
        <p:blipFill>
          <a:blip r:embed="rId2" cstate="print">
            <a:duotone>
              <a:schemeClr val="accent3">
                <a:shade val="45000"/>
                <a:satMod val="135000"/>
              </a:schemeClr>
              <a:prstClr val="white"/>
            </a:duotone>
          </a:blip>
          <a:stretch>
            <a:fillRect/>
          </a:stretch>
        </p:blipFill>
        <p:spPr>
          <a:xfrm>
            <a:off x="216024" y="213876"/>
            <a:ext cx="8748464" cy="307110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60648"/>
            <a:ext cx="8722296" cy="706090"/>
          </a:xfrm>
        </p:spPr>
        <p:txBody>
          <a:bodyPr/>
          <a:lstStyle/>
          <a:p>
            <a:pPr eaLnBrk="1" fontAlgn="auto" hangingPunct="1">
              <a:spcAft>
                <a:spcPts val="0"/>
              </a:spcAft>
              <a:defRPr/>
            </a:pPr>
            <a:r>
              <a:rPr lang="pt-BR" dirty="0" err="1" smtClean="0"/>
              <a:t>Undergraduate</a:t>
            </a:r>
            <a:endParaRPr lang="pt-BR" dirty="0"/>
          </a:p>
        </p:txBody>
      </p:sp>
      <p:sp>
        <p:nvSpPr>
          <p:cNvPr id="20483" name="Espaço Reservado para Texto 2"/>
          <p:cNvSpPr>
            <a:spLocks noGrp="1"/>
          </p:cNvSpPr>
          <p:nvPr>
            <p:ph type="body" idx="1"/>
          </p:nvPr>
        </p:nvSpPr>
        <p:spPr>
          <a:xfrm>
            <a:off x="468313" y="1952625"/>
            <a:ext cx="4319587" cy="1008063"/>
          </a:xfrm>
        </p:spPr>
        <p:txBody>
          <a:bodyPr lIns="0" tIns="0" rIns="0" bIns="0"/>
          <a:lstStyle/>
          <a:p>
            <a:pPr eaLnBrk="1" hangingPunct="1">
              <a:lnSpc>
                <a:spcPct val="120000"/>
              </a:lnSpc>
              <a:buFontTx/>
              <a:buChar char="-"/>
            </a:pPr>
            <a:r>
              <a:rPr lang="pt-BR" altLang="pt-BR" sz="1800" b="0" smtClean="0"/>
              <a:t> Bachelor degree in Sport</a:t>
            </a:r>
          </a:p>
          <a:p>
            <a:pPr eaLnBrk="1" hangingPunct="1">
              <a:lnSpc>
                <a:spcPct val="120000"/>
              </a:lnSpc>
              <a:buFontTx/>
              <a:buChar char="-"/>
            </a:pPr>
            <a:r>
              <a:rPr lang="pt-BR" altLang="pt-BR" sz="1800" b="0" smtClean="0"/>
              <a:t> Bachelor degree in Physical Education</a:t>
            </a:r>
          </a:p>
          <a:p>
            <a:pPr eaLnBrk="1" hangingPunct="1">
              <a:lnSpc>
                <a:spcPct val="120000"/>
              </a:lnSpc>
              <a:buFontTx/>
              <a:buChar char="-"/>
            </a:pPr>
            <a:r>
              <a:rPr lang="pt-BR" altLang="pt-BR" sz="1800" b="0" smtClean="0"/>
              <a:t> Teaching degree in Physical Education</a:t>
            </a:r>
          </a:p>
        </p:txBody>
      </p:sp>
      <p:pic>
        <p:nvPicPr>
          <p:cNvPr id="20484" name="Espaço Reservado para Conteúdo 6" descr="2011-03-05- Lab. Treinamento de Força (68).jpg"/>
          <p:cNvPicPr>
            <a:picLocks noGrp="1" noChangeAspect="1"/>
          </p:cNvPicPr>
          <p:nvPr>
            <p:ph sz="half" idx="2"/>
          </p:nvPr>
        </p:nvPicPr>
        <p:blipFill>
          <a:blip r:embed="rId2">
            <a:extLst>
              <a:ext uri="{28A0092B-C50C-407E-A947-70E740481C1C}">
                <a14:useLocalDpi xmlns:a14="http://schemas.microsoft.com/office/drawing/2010/main" val="0"/>
              </a:ext>
            </a:extLst>
          </a:blip>
          <a:srcRect l="7895" t="16357" b="20482"/>
          <a:stretch>
            <a:fillRect/>
          </a:stretch>
        </p:blipFill>
        <p:spPr>
          <a:xfrm>
            <a:off x="468313" y="3789363"/>
            <a:ext cx="4059237" cy="2087562"/>
          </a:xfrm>
        </p:spPr>
      </p:pic>
      <p:pic>
        <p:nvPicPr>
          <p:cNvPr id="20485" name="Imagem 18" descr="2011-05-20- Aula de Fisiologia (48).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a:off x="5003800" y="1412875"/>
            <a:ext cx="278447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Espaço Reservado para Conteúdo 6" descr="2011-03-05- Lab. Treinamento de Força (68).jpg"/>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003800" y="3789363"/>
            <a:ext cx="2784475" cy="2087562"/>
          </a:xfrm>
        </p:spPr>
      </p:pic>
      <p:pic>
        <p:nvPicPr>
          <p:cNvPr id="20487" name="Imagem 6" descr="logo eefe 2016 jpg eng colo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fontAlgn="auto" hangingPunct="1">
              <a:spcAft>
                <a:spcPts val="0"/>
              </a:spcAft>
              <a:defRPr/>
            </a:pPr>
            <a:r>
              <a:rPr lang="pt-BR" dirty="0" err="1" smtClean="0"/>
              <a:t>Graduate</a:t>
            </a:r>
            <a:endParaRPr lang="pt-BR" dirty="0"/>
          </a:p>
        </p:txBody>
      </p:sp>
      <p:pic>
        <p:nvPicPr>
          <p:cNvPr id="21507" name="Espaço Reservado para Conteúdo 6" descr="2011-01-24- Lapse (7).jpg"/>
          <p:cNvPicPr>
            <a:picLocks noGrp="1" noChangeAspect="1"/>
          </p:cNvPicPr>
          <p:nvPr>
            <p:ph sz="half"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452438" y="2360613"/>
            <a:ext cx="4038600" cy="3028950"/>
          </a:xfrm>
        </p:spPr>
      </p:pic>
      <p:sp>
        <p:nvSpPr>
          <p:cNvPr id="21508" name="Espaço Reservado para Conteúdo 3"/>
          <p:cNvSpPr>
            <a:spLocks noGrp="1"/>
          </p:cNvSpPr>
          <p:nvPr>
            <p:ph sz="half" idx="2"/>
          </p:nvPr>
        </p:nvSpPr>
        <p:spPr>
          <a:xfrm>
            <a:off x="4643438" y="2060575"/>
            <a:ext cx="4038600" cy="3629025"/>
          </a:xfrm>
        </p:spPr>
        <p:txBody>
          <a:bodyPr/>
          <a:lstStyle/>
          <a:p>
            <a:pPr marL="0" eaLnBrk="1" hangingPunct="1"/>
            <a:r>
              <a:rPr lang="pt-BR" altLang="pt-BR" smtClean="0"/>
              <a:t>Graduate programs</a:t>
            </a:r>
          </a:p>
          <a:p>
            <a:pPr marL="0" eaLnBrk="1" hangingPunct="1"/>
            <a:r>
              <a:rPr lang="pt-BR" altLang="pt-BR" sz="1700" smtClean="0"/>
              <a:t>(Master’s and Doctorate)</a:t>
            </a:r>
          </a:p>
          <a:p>
            <a:pPr marL="0" eaLnBrk="1" hangingPunct="1"/>
            <a:r>
              <a:rPr lang="pt-BR" altLang="pt-BR" sz="1700" smtClean="0"/>
              <a:t>Study areas:</a:t>
            </a:r>
          </a:p>
          <a:p>
            <a:pPr marL="0" eaLnBrk="1" hangingPunct="1">
              <a:lnSpc>
                <a:spcPct val="160000"/>
              </a:lnSpc>
              <a:buFont typeface="Arial" panose="020B0604020202020204" pitchFamily="34" charset="0"/>
              <a:buChar char="•"/>
            </a:pPr>
            <a:r>
              <a:rPr lang="en-US" altLang="pt-BR" sz="1700" smtClean="0"/>
              <a:t> Biodynamic Studies of Physical Education and Sport</a:t>
            </a:r>
          </a:p>
          <a:p>
            <a:pPr marL="0" eaLnBrk="1" hangingPunct="1">
              <a:lnSpc>
                <a:spcPct val="160000"/>
              </a:lnSpc>
              <a:buFont typeface="Arial" panose="020B0604020202020204" pitchFamily="34" charset="0"/>
              <a:buChar char="•"/>
            </a:pPr>
            <a:r>
              <a:rPr lang="en-US" altLang="pt-BR" sz="1700" smtClean="0"/>
              <a:t> Sociocultural and Behavioral Studies in Physical Education and Sport</a:t>
            </a:r>
            <a:endParaRPr lang="pt-BR" altLang="pt-BR" sz="1700" smtClean="0"/>
          </a:p>
        </p:txBody>
      </p:sp>
      <p:sp>
        <p:nvSpPr>
          <p:cNvPr id="5" name="CaixaDeTexto 4"/>
          <p:cNvSpPr txBox="1"/>
          <p:nvPr/>
        </p:nvSpPr>
        <p:spPr>
          <a:xfrm>
            <a:off x="250825" y="1989138"/>
            <a:ext cx="3097213" cy="646112"/>
          </a:xfrm>
          <a:prstGeom prst="round2Diag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just" fontAlgn="auto">
              <a:spcBef>
                <a:spcPts val="0"/>
              </a:spcBef>
              <a:spcAft>
                <a:spcPts val="0"/>
              </a:spcAft>
              <a:defRPr/>
            </a:pPr>
            <a:r>
              <a:rPr lang="en-US" sz="1600" dirty="0"/>
              <a:t>Grade in the Federal Government Evaluation: 7 (maximum grade)</a:t>
            </a:r>
            <a:endParaRPr lang="pt-BR" sz="1600" dirty="0"/>
          </a:p>
        </p:txBody>
      </p:sp>
      <p:pic>
        <p:nvPicPr>
          <p:cNvPr id="21510" name="Imagem 5" descr="logo eefe 2016 jpg eng 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059488"/>
            <a:ext cx="19446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Apresentação - EEFE">
  <a:themeElements>
    <a:clrScheme name="EEFE">
      <a:dk1>
        <a:sysClr val="windowText" lastClr="000000"/>
      </a:dk1>
      <a:lt1>
        <a:sysClr val="window" lastClr="FFFFFF"/>
      </a:lt1>
      <a:dk2>
        <a:srgbClr val="025E30"/>
      </a:dk2>
      <a:lt2>
        <a:srgbClr val="EBF1DD"/>
      </a:lt2>
      <a:accent1>
        <a:srgbClr val="FF6E00"/>
      </a:accent1>
      <a:accent2>
        <a:srgbClr val="FFB300"/>
      </a:accent2>
      <a:accent3>
        <a:srgbClr val="7FBF44"/>
      </a:accent3>
      <a:accent4>
        <a:srgbClr val="43BCBF"/>
      </a:accent4>
      <a:accent5>
        <a:srgbClr val="4F9900"/>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Apresentação - EEFE</Template>
  <TotalTime>2845</TotalTime>
  <Words>1424</Words>
  <Application>Microsoft Office PowerPoint</Application>
  <PresentationFormat>Apresentação na tela (4:3)</PresentationFormat>
  <Paragraphs>219</Paragraphs>
  <Slides>37</Slides>
  <Notes>2</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37</vt:i4>
      </vt:variant>
    </vt:vector>
  </HeadingPairs>
  <TitlesOfParts>
    <vt:vector size="41" baseType="lpstr">
      <vt:lpstr>Arial</vt:lpstr>
      <vt:lpstr>Corbel</vt:lpstr>
      <vt:lpstr>Calibri</vt:lpstr>
      <vt:lpstr>Apresentação - EEFE</vt:lpstr>
      <vt:lpstr>School of Physical Education and Sport</vt:lpstr>
      <vt:lpstr>History</vt:lpstr>
      <vt:lpstr>First class - 1934</vt:lpstr>
      <vt:lpstr>Mission</vt:lpstr>
      <vt:lpstr>Facilities</vt:lpstr>
      <vt:lpstr>Laboratories Building</vt:lpstr>
      <vt:lpstr>Courses</vt:lpstr>
      <vt:lpstr>Undergraduate</vt:lpstr>
      <vt:lpstr>Graduate</vt:lpstr>
      <vt:lpstr>Research</vt:lpstr>
      <vt:lpstr>Research</vt:lpstr>
      <vt:lpstr>Adaptation to Strength Training Lab</vt:lpstr>
      <vt:lpstr>Applied Nutrition and Metabolism Lab </vt:lpstr>
      <vt:lpstr>Autonomic Control of the Blood Flow Lab </vt:lpstr>
      <vt:lpstr>Biochemistry and Molecular Biology of the Exercise Lab </vt:lpstr>
      <vt:lpstr>Biomechanics Lab </vt:lpstr>
      <vt:lpstr>Energy Determinants of Sport Performance Lab</vt:lpstr>
      <vt:lpstr>Exercise Hemodynamic Lab </vt:lpstr>
      <vt:lpstr>Exercise Physiology and Cardiac Rehabilitation Lab </vt:lpstr>
      <vt:lpstr>Human Motor Systems Lab </vt:lpstr>
      <vt:lpstr>Molecular and Cellular Physiology in Exercise Lab </vt:lpstr>
      <vt:lpstr>Motor Behavior Lab</vt:lpstr>
      <vt:lpstr>Management , Policy, Marketing and Communication in Sport and Physical Education Lab </vt:lpstr>
      <vt:lpstr>Human Movement Pedagogy Lab </vt:lpstr>
      <vt:lpstr>Genetics Applied to Exercise and Nutrition Lab  </vt:lpstr>
      <vt:lpstr>NeuroSports Lab</vt:lpstr>
      <vt:lpstr>Centre for Sociocultural Studies on the Human Movement</vt:lpstr>
      <vt:lpstr>Research Groups</vt:lpstr>
      <vt:lpstr>Research Groups (cont.)</vt:lpstr>
      <vt:lpstr>Extension</vt:lpstr>
      <vt:lpstr>Culture and Extension</vt:lpstr>
      <vt:lpstr>Continuing Education</vt:lpstr>
      <vt:lpstr>Community Courses</vt:lpstr>
      <vt:lpstr>Other  Actions</vt:lpstr>
      <vt:lpstr>International</vt:lpstr>
      <vt:lpstr>International Cooperation</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Escola de Educação Física e Esporte</dc:title>
  <dc:creator>Suporte</dc:creator>
  <cp:lastModifiedBy>Suporte</cp:lastModifiedBy>
  <cp:revision>296</cp:revision>
  <dcterms:created xsi:type="dcterms:W3CDTF">2011-05-30T14:12:44Z</dcterms:created>
  <dcterms:modified xsi:type="dcterms:W3CDTF">2020-02-05T21:20:18Z</dcterms:modified>
</cp:coreProperties>
</file>